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00" r:id="rId2"/>
    <p:sldId id="302" r:id="rId3"/>
    <p:sldId id="258" r:id="rId4"/>
    <p:sldId id="304" r:id="rId5"/>
    <p:sldId id="303" r:id="rId6"/>
    <p:sldId id="305" r:id="rId7"/>
    <p:sldId id="306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284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 Light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392C83-1654-451E-9B72-BF382D177F2B}">
          <p14:sldIdLst>
            <p14:sldId id="300"/>
            <p14:sldId id="302"/>
            <p14:sldId id="258"/>
            <p14:sldId id="304"/>
            <p14:sldId id="303"/>
            <p14:sldId id="305"/>
            <p14:sldId id="306"/>
            <p14:sldId id="312"/>
          </p14:sldIdLst>
        </p14:section>
        <p14:section name="제목 없는 구역" id="{51D40B18-4245-4298-A6A3-1A3E95BA28A0}">
          <p14:sldIdLst>
            <p14:sldId id="308"/>
            <p14:sldId id="309"/>
            <p14:sldId id="310"/>
            <p14:sldId id="311"/>
            <p14:sldId id="314"/>
            <p14:sldId id="313"/>
            <p14:sldId id="31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3"/>
    <a:srgbClr val="7093D2"/>
    <a:srgbClr val="678CCF"/>
    <a:srgbClr val="0B0F20"/>
    <a:srgbClr val="FF6969"/>
    <a:srgbClr val="D9D9D9"/>
    <a:srgbClr val="7A7D82"/>
    <a:srgbClr val="FCC94E"/>
    <a:srgbClr val="F0DC9E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 autoAdjust="0"/>
    <p:restoredTop sz="92485" autoAdjust="0"/>
  </p:normalViewPr>
  <p:slideViewPr>
    <p:cSldViewPr snapToGrid="0">
      <p:cViewPr varScale="1">
        <p:scale>
          <a:sx n="58" d="100"/>
          <a:sy n="58" d="100"/>
        </p:scale>
        <p:origin x="102" y="10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5B29-9E3C-493A-B836-F73432D5F37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E3F37-3CC2-4099-A88F-FB6EF31AF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2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4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8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0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8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74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8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3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5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0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7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9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0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1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4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2324C-E69A-40A0-11D7-CA9D5462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47F9-AE1B-164B-9808-72AFBC637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99DB2-C221-1D05-6BBD-B57FBA09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D6CA2-5308-4F07-A7CC-4B8F4ECC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150E-14FD-B765-0502-FC8960B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5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6E769-4E06-75E6-90D7-ADB9A07F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C621F4-3BF0-5AAD-1F03-D3E31F3C6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6B83-65FF-906F-8286-9C810182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65829-D27B-D784-EC6F-6C8EF590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87183-DC78-C6C0-DE6A-094C0A18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7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2EF3-E507-8D86-E075-67DEF0D8D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13195A-B171-180A-75B4-96AB358F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B21D-7325-34F7-E5C6-E8D5057F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F060E-490A-8483-5DE6-80341FFC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FA5F0-8E92-14ED-734C-F02951D6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7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1A197-0773-C418-9EA4-33DD1E93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6342E-6EF5-42FB-5C09-1EF24E29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DD050-C6DC-701C-FCDC-AAA0B52B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6DEB9-EA2A-B5C7-B173-664C473D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91EE1-D946-3564-1F98-69A48346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1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DA883-746E-422F-EA3E-029D7E4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CF35BD-7D7B-9F8E-B403-7809FBFC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07D1C-0ACE-EF76-D06C-D3A82761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2BFFD-0F9F-8D91-1991-15B1D447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79DF6-53A7-5D91-4873-6D065F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6A274-37EA-EE15-B516-3F896873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F537F-3DDA-CE02-C81F-69C85D0AA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8AEE6-AF60-E3A9-A8E2-B2DFE6F7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74967-E705-F0CF-F148-2964BDF0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E441-8DCD-A752-901C-751D29AD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8BE9E-0B75-6D2F-9037-386B31B2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9A1F-D318-8E81-2224-F19C88C2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F3DCA-2F3E-E876-3446-CE27A60E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E4722-9765-BC96-2ADF-8931800D7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E3A460-4B7E-8DDA-FAF8-DF13C80F6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3DD66-4869-72E1-F130-DC8296F38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2A1C4-32C8-DB38-06BF-8B8184CC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B0274D-A5E3-C158-D966-8428189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092F4B-3C00-0011-C95A-8E7E78D1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0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AD9C1-5E98-410B-2967-2A849FF7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95B737-046E-0CD0-576D-D74DAD18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E6C298-F174-FB2C-9A3E-047C86CF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05E915-7A2C-FB84-B261-315815D8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659E7E-0A5F-9203-2383-89E09DA2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15123C-578F-6367-6D43-2A837CD7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A5A3-89E2-456F-C62B-EE9A4C57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9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6C58-0E80-EF65-C3AB-3A097D21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C2A53-A98D-E137-C3C4-4C7FDC1B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3DA7E-5EB6-D521-9202-8132ACEC3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60127-A42A-DDAA-E118-A47403A5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B81B0-7420-FBA9-3BEF-17EBBC8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E31B1E-B601-BE0D-6296-E97E801B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2A7DC-D912-F4BA-236B-2840FE2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0084E-2EF8-1D93-2B9C-0DBB5F37F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507FB-4DCD-4327-4CC8-C04C5EB8C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98D13F-317A-FFFC-BEFC-FB253F85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B33A1-8DA8-7502-E06E-81CDA24E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41967-52F0-DB0D-E297-7CC6F605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B2D58-5037-1236-3C87-0ED0EB5D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19834-3F3B-5FFA-0651-EECCFF0A4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1F008-E0C9-5BB0-0938-06C6A1795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99F1-1634-4B9A-9147-959E5F61944E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25DFF-51F6-C37C-83EE-10068FB1F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32027-4DD7-7450-CF59-146A9D9B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4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A1B0500-B6E3-3580-C625-F2A2DB459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 bwMode="auto">
          <a:xfrm>
            <a:off x="-16624" y="-1"/>
            <a:ext cx="1222348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5220392" y="1519373"/>
            <a:ext cx="6646857" cy="20260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사고위험지수 개발을 통한</a:t>
            </a:r>
            <a:endParaRPr lang="en-US" altLang="ko-KR" sz="44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보행 안전성 제고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318388" y="190897"/>
            <a:ext cx="310896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 </a:t>
            </a: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빅데이터 공모전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파워워킹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00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6C6-5F0C-FA5E-05D0-D07219048CC2}"/>
              </a:ext>
            </a:extLst>
          </p:cNvPr>
          <p:cNvSpPr/>
          <p:nvPr/>
        </p:nvSpPr>
        <p:spPr>
          <a:xfrm>
            <a:off x="7966877" y="1431233"/>
            <a:ext cx="4035168" cy="892867"/>
          </a:xfrm>
          <a:prstGeom prst="roundRect">
            <a:avLst/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26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분류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4505960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타겟변수의 범주화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7966877" y="5587649"/>
            <a:ext cx="403516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분류 정확도가 가장 높은 </a:t>
            </a:r>
            <a:r>
              <a:rPr lang="en-US" altLang="ko-KR" sz="1600">
                <a:solidFill>
                  <a:srgbClr val="FF0000"/>
                </a:solidFill>
              </a:rPr>
              <a:t>Xgboost</a:t>
            </a:r>
            <a:r>
              <a:rPr lang="ko-KR" altLang="en-US" sz="1600"/>
              <a:t>를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최종 모형으로 선정</a:t>
            </a:r>
            <a:endParaRPr lang="en-US" altLang="ko-KR" sz="160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8AFF45D-5B29-6EFD-922D-96F88FA1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2" y="3720846"/>
            <a:ext cx="2476876" cy="19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6C2F628-A0C5-2938-A0FA-0725342C4EAB}"/>
              </a:ext>
            </a:extLst>
          </p:cNvPr>
          <p:cNvSpPr/>
          <p:nvPr/>
        </p:nvSpPr>
        <p:spPr>
          <a:xfrm>
            <a:off x="4007385" y="2726345"/>
            <a:ext cx="511732" cy="1745263"/>
          </a:xfrm>
          <a:prstGeom prst="rightArrow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79BFE6-AD90-746B-26F2-85B89EBA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20886"/>
              </p:ext>
            </p:extLst>
          </p:nvPr>
        </p:nvGraphicFramePr>
        <p:xfrm>
          <a:off x="8029575" y="4120566"/>
          <a:ext cx="3924300" cy="11691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863462749"/>
                    </a:ext>
                  </a:extLst>
                </a:gridCol>
              </a:tblGrid>
              <a:tr h="3039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알고리즘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Accuracy</a:t>
                      </a:r>
                      <a:endParaRPr lang="ko-KR" altLang="en-US" sz="12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F1 Score</a:t>
                      </a:r>
                      <a:endParaRPr lang="ko-KR" altLang="en-US" sz="12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969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Random Forest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0.7054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0.6970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970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Extreme Gradient Boost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0.7332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0.7252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Gradient Boosting Machine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0.6121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0.5953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6379FA3-2771-9BFC-11C2-0319F4F7D87B}"/>
              </a:ext>
            </a:extLst>
          </p:cNvPr>
          <p:cNvSpPr txBox="1"/>
          <p:nvPr/>
        </p:nvSpPr>
        <p:spPr>
          <a:xfrm>
            <a:off x="7852032" y="3657193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알고리즘별 분류 결과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EDB77-57CD-4797-935D-C44D583F0D96}"/>
              </a:ext>
            </a:extLst>
          </p:cNvPr>
          <p:cNvSpPr txBox="1"/>
          <p:nvPr/>
        </p:nvSpPr>
        <p:spPr>
          <a:xfrm>
            <a:off x="1713592" y="5851689"/>
            <a:ext cx="552556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/>
              <a:t>연속성인 교통사고건수의 분포를 확인하여 </a:t>
            </a:r>
            <a:r>
              <a:rPr lang="en-US" altLang="ko-KR" sz="1600" dirty="0"/>
              <a:t>3</a:t>
            </a:r>
            <a:r>
              <a:rPr lang="ko-KR" altLang="en-US" sz="1600" dirty="0"/>
              <a:t>개 구간으로 범주화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각 범주는 </a:t>
            </a:r>
            <a:r>
              <a:rPr lang="en-US" altLang="ko-KR" sz="1600" dirty="0"/>
              <a:t>‘</a:t>
            </a:r>
            <a:r>
              <a:rPr lang="ko-KR" altLang="en-US" sz="1600" dirty="0">
                <a:solidFill>
                  <a:srgbClr val="FF6969"/>
                </a:solidFill>
              </a:rPr>
              <a:t>거의 없음</a:t>
            </a:r>
            <a:r>
              <a:rPr lang="en-US" altLang="ko-KR" sz="1600" dirty="0"/>
              <a:t>‘, ‘</a:t>
            </a:r>
            <a:r>
              <a:rPr lang="ko-KR" altLang="en-US" sz="1600" dirty="0">
                <a:solidFill>
                  <a:srgbClr val="FF0000"/>
                </a:solidFill>
              </a:rPr>
              <a:t>간혹 발생</a:t>
            </a:r>
            <a:r>
              <a:rPr lang="en-US" altLang="ko-KR" sz="1600" dirty="0"/>
              <a:t>‘, ‘</a:t>
            </a:r>
            <a:r>
              <a:rPr lang="ko-KR" altLang="en-US" sz="1600" dirty="0">
                <a:solidFill>
                  <a:srgbClr val="DA0000"/>
                </a:solidFill>
              </a:rPr>
              <a:t>자주 발생</a:t>
            </a:r>
            <a:r>
              <a:rPr lang="en-US" altLang="ko-KR" sz="1600" dirty="0"/>
              <a:t>’</a:t>
            </a:r>
            <a:r>
              <a:rPr lang="ko-KR" altLang="en-US" sz="1600" dirty="0"/>
              <a:t>을 나타냄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822AF-94EF-7063-1D59-26008C2CB06C}"/>
              </a:ext>
            </a:extLst>
          </p:cNvPr>
          <p:cNvSpPr txBox="1"/>
          <p:nvPr/>
        </p:nvSpPr>
        <p:spPr>
          <a:xfrm>
            <a:off x="1415162" y="1072402"/>
            <a:ext cx="2385592" cy="2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타겟변수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EAC596-882D-CE6D-F852-9413E926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69" y="1543331"/>
            <a:ext cx="2123248" cy="20143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D294CE-83BC-0D6E-4974-DEFA67A2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378" y="1543331"/>
            <a:ext cx="2863946" cy="141828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1F274E-D51A-EA47-B38C-B273A272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64" y="3598976"/>
            <a:ext cx="2691777" cy="21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178F0D-404E-FDCB-2FFA-EDEB61F7A267}"/>
              </a:ext>
            </a:extLst>
          </p:cNvPr>
          <p:cNvSpPr txBox="1"/>
          <p:nvPr/>
        </p:nvSpPr>
        <p:spPr>
          <a:xfrm>
            <a:off x="7852032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 설명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068EF-1F88-7C1F-3607-6C50FE3E3317}"/>
              </a:ext>
            </a:extLst>
          </p:cNvPr>
          <p:cNvSpPr txBox="1"/>
          <p:nvPr/>
        </p:nvSpPr>
        <p:spPr>
          <a:xfrm>
            <a:off x="7966877" y="1473047"/>
            <a:ext cx="4035168" cy="19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/>
              <a:t>보편적으로 사용하는 트리 기반 머신러닝 모형</a:t>
            </a:r>
            <a:endParaRPr lang="en-US" altLang="ko-KR" sz="1400"/>
          </a:p>
          <a:p>
            <a:pPr algn="ctr">
              <a:lnSpc>
                <a:spcPct val="150000"/>
              </a:lnSpc>
            </a:pPr>
            <a:r>
              <a:rPr lang="ko-KR" altLang="en-US" sz="1400"/>
              <a:t>특히</a:t>
            </a:r>
            <a:r>
              <a:rPr lang="en-US" altLang="ko-KR" sz="1400"/>
              <a:t>, </a:t>
            </a:r>
            <a:r>
              <a:rPr lang="ko-KR" altLang="en-US" sz="1400"/>
              <a:t>변수 중요도를 확인할 수 있는 모형 </a:t>
            </a:r>
            <a:r>
              <a:rPr lang="en-US" altLang="ko-KR" sz="1400"/>
              <a:t>3</a:t>
            </a:r>
            <a:r>
              <a:rPr lang="ko-KR" altLang="en-US" sz="1400"/>
              <a:t>가지 사용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9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Random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Xgboost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Gradient Boosting Machine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51A514-3380-23F8-9828-102232DBB536}"/>
              </a:ext>
            </a:extLst>
          </p:cNvPr>
          <p:cNvCxnSpPr/>
          <p:nvPr/>
        </p:nvCxnSpPr>
        <p:spPr>
          <a:xfrm>
            <a:off x="7900202" y="3487235"/>
            <a:ext cx="41018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6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F14AF7-F7AB-EF61-2BEA-69F97464EAFF}"/>
              </a:ext>
            </a:extLst>
          </p:cNvPr>
          <p:cNvSpPr/>
          <p:nvPr/>
        </p:nvSpPr>
        <p:spPr>
          <a:xfrm>
            <a:off x="6435744" y="898491"/>
            <a:ext cx="5553969" cy="5702333"/>
          </a:xfrm>
          <a:prstGeom prst="roundRect">
            <a:avLst>
              <a:gd name="adj" fmla="val 4834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26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 시각화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6458778" y="3448582"/>
            <a:ext cx="553093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일반적으로 변수 중요도는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각 변수가 분류에 얼마나 영향을 미치는지를 나타냄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전체 변수의 변수 중요도 합은 </a:t>
            </a:r>
            <a:r>
              <a:rPr lang="en-US" altLang="ko-KR" sz="1600">
                <a:solidFill>
                  <a:schemeClr val="tx1"/>
                </a:solidFill>
              </a:rPr>
              <a:t>1</a:t>
            </a:r>
            <a:r>
              <a:rPr lang="ko-KR" altLang="en-US" sz="1600">
                <a:solidFill>
                  <a:schemeClr val="tx1"/>
                </a:solidFill>
              </a:rPr>
              <a:t>이고</a:t>
            </a:r>
            <a:r>
              <a:rPr lang="en-US" altLang="ko-KR" sz="16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각 변수가 차지하는 비중만큼 값을 나눠가짐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따라서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변수 중요도를 가중치</a:t>
            </a:r>
            <a:r>
              <a:rPr lang="ko-KR" altLang="en-US" sz="1600">
                <a:solidFill>
                  <a:schemeClr val="tx1"/>
                </a:solidFill>
              </a:rPr>
              <a:t>로 사용하여 산출식을 생성</a:t>
            </a:r>
            <a:endParaRPr lang="en-US" altLang="ko-KR" sz="1600">
              <a:solidFill>
                <a:schemeClr val="tx1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49222F4-3ACF-604F-2453-BDB35D563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78" y="1778451"/>
            <a:ext cx="5314122" cy="134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A6866-A044-7D11-81C1-E46B752375BE}"/>
              </a:ext>
            </a:extLst>
          </p:cNvPr>
          <p:cNvSpPr txBox="1"/>
          <p:nvPr/>
        </p:nvSpPr>
        <p:spPr>
          <a:xfrm>
            <a:off x="7566895" y="1069084"/>
            <a:ext cx="331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F3553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변수 중요도를 사용하는가</a:t>
            </a:r>
            <a:r>
              <a:rPr lang="en-US" altLang="ko-KR" sz="2000">
                <a:solidFill>
                  <a:srgbClr val="F3553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rgbClr val="F3553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1329728" y="5164035"/>
            <a:ext cx="490914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xgboost</a:t>
            </a:r>
            <a:r>
              <a:rPr lang="ko-KR" altLang="en-US" sz="1600" dirty="0"/>
              <a:t>의 변수 중요도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: </a:t>
            </a:r>
            <a:r>
              <a:rPr lang="ko-KR" altLang="en-US" sz="1600" dirty="0"/>
              <a:t>주변 학교 유무</a:t>
            </a:r>
            <a:r>
              <a:rPr lang="en-US" altLang="ko-KR" sz="1600" dirty="0"/>
              <a:t>, </a:t>
            </a:r>
            <a:r>
              <a:rPr lang="ko-KR" altLang="en-US" sz="1600" dirty="0"/>
              <a:t>교차로 유무</a:t>
            </a:r>
            <a:r>
              <a:rPr lang="en-US" altLang="ko-KR" sz="1600" dirty="0"/>
              <a:t>, </a:t>
            </a:r>
            <a:r>
              <a:rPr lang="ko-KR" altLang="en-US" sz="1600" dirty="0"/>
              <a:t>지하철 </a:t>
            </a:r>
            <a:r>
              <a:rPr lang="ko-KR" altLang="en-US" sz="1600" dirty="0" err="1"/>
              <a:t>승하차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가중값</a:t>
            </a:r>
            <a:r>
              <a:rPr lang="ko-KR" altLang="en-US" sz="1600" dirty="0"/>
              <a:t> 순</a:t>
            </a:r>
            <a:endParaRPr lang="en-US" altLang="ko-KR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54D242-22BB-9F88-E4D1-4C77CAAC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2" y="1543562"/>
            <a:ext cx="4798313" cy="34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4B37B4-BA31-8FA8-2C8F-D15661394C7D}"/>
              </a:ext>
            </a:extLst>
          </p:cNvPr>
          <p:cNvCxnSpPr>
            <a:cxnSpLocks/>
          </p:cNvCxnSpPr>
          <p:nvPr/>
        </p:nvCxnSpPr>
        <p:spPr>
          <a:xfrm>
            <a:off x="6705600" y="5516060"/>
            <a:ext cx="4972050" cy="0"/>
          </a:xfrm>
          <a:prstGeom prst="line">
            <a:avLst/>
          </a:prstGeom>
          <a:ln w="19050">
            <a:solidFill>
              <a:srgbClr val="0B0F2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1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C7DEB8-91D5-C4AB-737B-A41B8AC5E9BB}"/>
              </a:ext>
            </a:extLst>
          </p:cNvPr>
          <p:cNvSpPr/>
          <p:nvPr/>
        </p:nvSpPr>
        <p:spPr>
          <a:xfrm>
            <a:off x="1540008" y="5153025"/>
            <a:ext cx="9756591" cy="1447799"/>
          </a:xfrm>
          <a:prstGeom prst="roundRect">
            <a:avLst>
              <a:gd name="adj" fmla="val 14702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지수 산출식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사고위험지수 산출식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2201445" y="5345207"/>
            <a:ext cx="855797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/>
              <a:t>사고위험지수는 앞서 계산된 </a:t>
            </a:r>
            <a:r>
              <a:rPr lang="ko-KR" altLang="en-US" sz="2000" dirty="0">
                <a:solidFill>
                  <a:srgbClr val="FF0000"/>
                </a:solidFill>
              </a:rPr>
              <a:t>변수 중요도를 가중치로 하여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최소 </a:t>
            </a:r>
            <a:r>
              <a:rPr lang="en-US" altLang="ko-KR" sz="2000" dirty="0"/>
              <a:t>0</a:t>
            </a:r>
            <a:r>
              <a:rPr lang="ko-KR" altLang="en-US" sz="2000" dirty="0"/>
              <a:t>에서 최대 </a:t>
            </a:r>
            <a:r>
              <a:rPr lang="en-US" altLang="ko-KR" sz="2000" dirty="0"/>
              <a:t>100 </a:t>
            </a:r>
            <a:r>
              <a:rPr lang="ko-KR" altLang="en-US" sz="2000" dirty="0"/>
              <a:t>사이의 값을 가질 수 있도록 </a:t>
            </a:r>
            <a:r>
              <a:rPr lang="ko-KR" altLang="en-US" sz="2000"/>
              <a:t>산출식을 생성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48551-A206-3EDA-43B7-D4E6D66DAE1D}"/>
                  </a:ext>
                </a:extLst>
              </p:cNvPr>
              <p:cNvSpPr txBox="1"/>
              <p:nvPr/>
            </p:nvSpPr>
            <p:spPr>
              <a:xfrm>
                <a:off x="1705315" y="2869185"/>
                <a:ext cx="5610831" cy="794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위험지수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0.384×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학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𝑠𝑐𝑎𝑙𝑒𝑑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168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차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𝑠𝑐𝑎𝑙𝑒𝑑</m:t>
                          </m:r>
                        </m:sub>
                      </m:sSub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        + … + 0.054×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호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 100 + 10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48551-A206-3EDA-43B7-D4E6D66D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5" y="2869185"/>
                <a:ext cx="5610831" cy="794833"/>
              </a:xfrm>
              <a:prstGeom prst="rect">
                <a:avLst/>
              </a:prstGeom>
              <a:blipFill>
                <a:blip r:embed="rId3"/>
                <a:stretch>
                  <a:fillRect l="-109" r="-1739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92D000-D99F-4204-3A08-CF12D7627A21}"/>
                  </a:ext>
                </a:extLst>
              </p:cNvPr>
              <p:cNvSpPr txBox="1"/>
              <p:nvPr/>
            </p:nvSpPr>
            <p:spPr>
              <a:xfrm>
                <a:off x="1935448" y="1985061"/>
                <a:ext cx="3330976" cy="40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ko-KR" altLang="en-US"/>
                  <a:t>설명변수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92D000-D99F-4204-3A08-CF12D7627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48" y="1985061"/>
                <a:ext cx="3330976" cy="406843"/>
              </a:xfrm>
              <a:prstGeom prst="rect">
                <a:avLst/>
              </a:prstGeom>
              <a:blipFill>
                <a:blip r:embed="rId4"/>
                <a:stretch>
                  <a:fillRect l="-1828" t="-13636" r="-3656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DAC007-4542-17BF-039D-7BC58E44E049}"/>
                  </a:ext>
                </a:extLst>
              </p:cNvPr>
              <p:cNvSpPr txBox="1"/>
              <p:nvPr/>
            </p:nvSpPr>
            <p:spPr>
              <a:xfrm>
                <a:off x="4928969" y="4089877"/>
                <a:ext cx="2334062" cy="422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위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험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지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ko-KR" altLang="en-US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DAC007-4542-17BF-039D-7BC58E44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969" y="4089877"/>
                <a:ext cx="2334062" cy="422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E83A12-948E-5248-4576-5C007B57D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3435"/>
              </p:ext>
            </p:extLst>
          </p:nvPr>
        </p:nvGraphicFramePr>
        <p:xfrm>
          <a:off x="7800975" y="1545993"/>
          <a:ext cx="3495624" cy="3360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887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54675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설명변수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변수 중요도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0.384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0.168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0.073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0.065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0.054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495E0-D913-B4E2-FB2A-BBFC932F9953}"/>
              </a:ext>
            </a:extLst>
          </p:cNvPr>
          <p:cNvSpPr/>
          <p:nvPr/>
        </p:nvSpPr>
        <p:spPr>
          <a:xfrm>
            <a:off x="1540008" y="1545993"/>
            <a:ext cx="5941447" cy="3360146"/>
          </a:xfrm>
          <a:prstGeom prst="rect">
            <a:avLst/>
          </a:prstGeom>
          <a:noFill/>
          <a:ln w="19050">
            <a:solidFill>
              <a:srgbClr val="FCC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0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317661-237F-242C-5309-32D628A82024}"/>
              </a:ext>
            </a:extLst>
          </p:cNvPr>
          <p:cNvSpPr/>
          <p:nvPr/>
        </p:nvSpPr>
        <p:spPr>
          <a:xfrm>
            <a:off x="6880566" y="4939658"/>
            <a:ext cx="5109147" cy="1661166"/>
          </a:xfrm>
          <a:prstGeom prst="roundRect">
            <a:avLst>
              <a:gd name="adj" fmla="val 4834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3778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사고위험지수 계산 결과 시각화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6919761" y="4959247"/>
            <a:ext cx="4901911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/>
              <a:t>산출된 사고위험지수의 분포를 </a:t>
            </a:r>
            <a:r>
              <a:rPr lang="ko-KR" altLang="en-US" sz="1600"/>
              <a:t>그룹별로 확인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교통사고건수 빈도는 </a:t>
            </a:r>
            <a:r>
              <a:rPr lang="ko-KR" altLang="en-US" sz="1600" dirty="0">
                <a:solidFill>
                  <a:srgbClr val="FF0000"/>
                </a:solidFill>
              </a:rPr>
              <a:t>그룹별로 확연한 </a:t>
            </a:r>
            <a:r>
              <a:rPr lang="ko-KR" altLang="en-US" sz="1600">
                <a:solidFill>
                  <a:srgbClr val="FF0000"/>
                </a:solidFill>
              </a:rPr>
              <a:t>차이</a:t>
            </a:r>
            <a:r>
              <a:rPr lang="ko-KR" altLang="en-US" sz="1600"/>
              <a:t>를 보임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 결과 또한 </a:t>
            </a:r>
            <a:r>
              <a:rPr lang="ko-KR" altLang="en-US" sz="16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</a:t>
            </a:r>
            <a:r>
              <a:rPr lang="ko-KR" altLang="en-US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그룹간 사고위험지수를</a:t>
            </a:r>
            <a:endParaRPr lang="en-US" altLang="ko-KR" sz="16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명확히 구분할 수 있음을 의미</a:t>
            </a:r>
            <a:endParaRPr lang="en-US" altLang="ko-KR" sz="16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76058C-1E0A-E42A-87F8-5E14A4B1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48580"/>
              </p:ext>
            </p:extLst>
          </p:nvPr>
        </p:nvGraphicFramePr>
        <p:xfrm>
          <a:off x="1440562" y="5121876"/>
          <a:ext cx="5109147" cy="789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92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6404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943991">
                  <a:extLst>
                    <a:ext uri="{9D8B030D-6E8A-4147-A177-3AD203B41FA5}">
                      <a16:colId xmlns:a16="http://schemas.microsoft.com/office/drawing/2014/main" val="438579461"/>
                    </a:ext>
                  </a:extLst>
                </a:gridCol>
                <a:gridCol w="1222802">
                  <a:extLst>
                    <a:ext uri="{9D8B030D-6E8A-4147-A177-3AD203B41FA5}">
                      <a16:colId xmlns:a16="http://schemas.microsoft.com/office/drawing/2014/main" val="3261417948"/>
                    </a:ext>
                  </a:extLst>
                </a:gridCol>
                <a:gridCol w="690620">
                  <a:extLst>
                    <a:ext uri="{9D8B030D-6E8A-4147-A177-3AD203B41FA5}">
                      <a16:colId xmlns:a16="http://schemas.microsoft.com/office/drawing/2014/main" val="2107227279"/>
                    </a:ext>
                  </a:extLst>
                </a:gridCol>
                <a:gridCol w="846760">
                  <a:extLst>
                    <a:ext uri="{9D8B030D-6E8A-4147-A177-3AD203B41FA5}">
                      <a16:colId xmlns:a16="http://schemas.microsoft.com/office/drawing/2014/main" val="863462749"/>
                    </a:ext>
                  </a:extLst>
                </a:gridCol>
              </a:tblGrid>
              <a:tr h="2626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자유도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제곱합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평균제곱합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PR(&gt;F)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62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Target</a:t>
                      </a:r>
                      <a:endParaRPr lang="ko-KR" altLang="en-US" sz="1100" b="1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237880.68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118940.34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299.20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1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62616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b="1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Residual</a:t>
                      </a:r>
                      <a:endParaRPr lang="en-US" altLang="ko-KR" sz="1100" b="1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2439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969568.89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397.53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1DDEE89-028C-7DBB-4497-CBE346C2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7" y="1614489"/>
            <a:ext cx="5116387" cy="31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601A44-A2AD-AD4A-0942-32CD5492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53" y="1614488"/>
            <a:ext cx="5046128" cy="309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738968-9E9B-52B6-08BC-63EBF49D2B1B}"/>
              </a:ext>
            </a:extLst>
          </p:cNvPr>
          <p:cNvSpPr txBox="1"/>
          <p:nvPr/>
        </p:nvSpPr>
        <p:spPr>
          <a:xfrm>
            <a:off x="8274820" y="1360572"/>
            <a:ext cx="2356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사고 </a:t>
            </a:r>
            <a:r>
              <a:rPr lang="ko-KR" altLang="en-US" dirty="0"/>
              <a:t>건수 </a:t>
            </a:r>
            <a:r>
              <a:rPr lang="ko-KR" altLang="en-US" dirty="0" err="1"/>
              <a:t>범주별</a:t>
            </a:r>
            <a:r>
              <a:rPr lang="ko-KR" altLang="en-US" dirty="0"/>
              <a:t> 위험 </a:t>
            </a:r>
            <a:r>
              <a:rPr lang="ko-KR" altLang="en-US"/>
              <a:t>지수 </a:t>
            </a:r>
            <a:r>
              <a:rPr lang="en-US" altLang="ko-KR"/>
              <a:t>Box-plot&gt;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24A6E-EC93-DFA4-CEB0-9D8E6C10B2F2}"/>
              </a:ext>
            </a:extLst>
          </p:cNvPr>
          <p:cNvSpPr txBox="1"/>
          <p:nvPr/>
        </p:nvSpPr>
        <p:spPr>
          <a:xfrm>
            <a:off x="2888510" y="1373096"/>
            <a:ext cx="21360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</a:t>
            </a:r>
            <a:r>
              <a:rPr lang="ko-KR" altLang="en-US" sz="1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 </a:t>
            </a:r>
            <a:r>
              <a:rPr lang="ko-KR" altLang="en-US" sz="1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범주별</a:t>
            </a:r>
            <a:r>
              <a:rPr lang="ko-KR" altLang="en-US" sz="1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위험 </a:t>
            </a:r>
            <a:r>
              <a:rPr lang="ko-KR" altLang="en-US" sz="1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지수 분포</a:t>
            </a:r>
            <a:r>
              <a:rPr lang="en-US" altLang="ko-KR" sz="1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7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157346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68C3F-7CE0-AD17-F2FA-3BD4247F2E52}"/>
              </a:ext>
            </a:extLst>
          </p:cNvPr>
          <p:cNvSpPr txBox="1"/>
          <p:nvPr/>
        </p:nvSpPr>
        <p:spPr>
          <a:xfrm>
            <a:off x="7539246" y="5726510"/>
            <a:ext cx="395274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교통사고 </a:t>
            </a:r>
            <a:r>
              <a:rPr lang="en-US" altLang="ko-KR" sz="1400" dirty="0"/>
              <a:t>‘</a:t>
            </a:r>
            <a:r>
              <a:rPr lang="ko-KR" altLang="en-US" sz="1400" dirty="0">
                <a:solidFill>
                  <a:srgbClr val="FF6969"/>
                </a:solidFill>
              </a:rPr>
              <a:t>거의 없음</a:t>
            </a:r>
            <a:r>
              <a:rPr lang="en-US" altLang="ko-KR" sz="1400" dirty="0"/>
              <a:t>‘</a:t>
            </a:r>
            <a:r>
              <a:rPr lang="ko-KR" altLang="en-US" sz="1400" dirty="0"/>
              <a:t>에 대한 사고 위험지수가 </a:t>
            </a:r>
            <a:r>
              <a:rPr lang="en-US" altLang="ko-KR" sz="1400">
                <a:solidFill>
                  <a:srgbClr val="678CCF"/>
                </a:solidFill>
              </a:rPr>
              <a:t>24.79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학교 </a:t>
            </a:r>
            <a:r>
              <a:rPr lang="en-US" altLang="ko-KR" sz="1400"/>
              <a:t>X, </a:t>
            </a:r>
            <a:r>
              <a:rPr lang="ko-KR" altLang="en-US" sz="1400"/>
              <a:t>유동인구 少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불법주정차 단속건수 無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18973-4299-325E-C95C-A60C88DC9DAC}"/>
              </a:ext>
            </a:extLst>
          </p:cNvPr>
          <p:cNvSpPr txBox="1"/>
          <p:nvPr/>
        </p:nvSpPr>
        <p:spPr>
          <a:xfrm>
            <a:off x="1608817" y="5726510"/>
            <a:ext cx="395274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교통사고 </a:t>
            </a:r>
            <a:r>
              <a:rPr lang="en-US" altLang="ko-KR" sz="1400" dirty="0"/>
              <a:t>‘</a:t>
            </a:r>
            <a:r>
              <a:rPr lang="ko-KR" altLang="en-US" sz="1400" dirty="0">
                <a:solidFill>
                  <a:srgbClr val="DA0000"/>
                </a:solidFill>
              </a:rPr>
              <a:t>자주 발생</a:t>
            </a:r>
            <a:r>
              <a:rPr lang="en-US" altLang="ko-KR" sz="1400" dirty="0"/>
              <a:t>‘</a:t>
            </a:r>
            <a:r>
              <a:rPr lang="ko-KR" altLang="en-US" sz="1400" dirty="0"/>
              <a:t>에 대한 사고 위험지수가 </a:t>
            </a:r>
            <a:r>
              <a:rPr lang="en-US" altLang="ko-KR" sz="1400">
                <a:solidFill>
                  <a:srgbClr val="FF0000"/>
                </a:solidFill>
              </a:rPr>
              <a:t>83.23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학교 </a:t>
            </a:r>
            <a:r>
              <a:rPr lang="en-US" altLang="ko-KR" sz="1400"/>
              <a:t>O, </a:t>
            </a:r>
            <a:r>
              <a:rPr lang="ko-KR" altLang="en-US" sz="1400"/>
              <a:t>유동인구 多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불법주정차 단속건수 多</a:t>
            </a:r>
            <a:endParaRPr lang="en-US" altLang="ko-KR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8487CC1-D2E9-14DF-65F0-1FDE0F46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095" y="289655"/>
            <a:ext cx="3459045" cy="214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2950A2-F0BA-29C5-3696-D4A33BDD88FA}"/>
              </a:ext>
            </a:extLst>
          </p:cNvPr>
          <p:cNvGrpSpPr/>
          <p:nvPr/>
        </p:nvGrpSpPr>
        <p:grpSpPr>
          <a:xfrm>
            <a:off x="1166467" y="1192340"/>
            <a:ext cx="7386983" cy="4412472"/>
            <a:chOff x="1166467" y="1192339"/>
            <a:chExt cx="7386983" cy="4395917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EDD423A-01CB-ED07-A3D2-9949F5DCCDEC}"/>
                </a:ext>
              </a:extLst>
            </p:cNvPr>
            <p:cNvSpPr/>
            <p:nvPr/>
          </p:nvSpPr>
          <p:spPr>
            <a:xfrm>
              <a:off x="1166467" y="1338913"/>
              <a:ext cx="7091708" cy="1432046"/>
            </a:xfrm>
            <a:custGeom>
              <a:avLst/>
              <a:gdLst>
                <a:gd name="connsiteX0" fmla="*/ 6650182 w 6797964"/>
                <a:gd name="connsiteY0" fmla="*/ 0 h 1588655"/>
                <a:gd name="connsiteX1" fmla="*/ 0 w 6797964"/>
                <a:gd name="connsiteY1" fmla="*/ 1542473 h 1588655"/>
                <a:gd name="connsiteX2" fmla="*/ 4544291 w 6797964"/>
                <a:gd name="connsiteY2" fmla="*/ 1588655 h 1588655"/>
                <a:gd name="connsiteX3" fmla="*/ 6797964 w 6797964"/>
                <a:gd name="connsiteY3" fmla="*/ 64655 h 1588655"/>
                <a:gd name="connsiteX4" fmla="*/ 6650182 w 6797964"/>
                <a:gd name="connsiteY4" fmla="*/ 0 h 15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7964" h="1588655">
                  <a:moveTo>
                    <a:pt x="6650182" y="0"/>
                  </a:moveTo>
                  <a:lnTo>
                    <a:pt x="0" y="1542473"/>
                  </a:lnTo>
                  <a:lnTo>
                    <a:pt x="4544291" y="1588655"/>
                  </a:lnTo>
                  <a:lnTo>
                    <a:pt x="6797964" y="64655"/>
                  </a:lnTo>
                  <a:lnTo>
                    <a:pt x="665018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93">
                    <a:alpha val="0"/>
                  </a:srgbClr>
                </a:gs>
                <a:gs pos="100000">
                  <a:srgbClr val="FF696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DD1E706-BBC7-2582-22AF-4ACE3949F16D}"/>
                </a:ext>
              </a:extLst>
            </p:cNvPr>
            <p:cNvSpPr/>
            <p:nvPr/>
          </p:nvSpPr>
          <p:spPr>
            <a:xfrm>
              <a:off x="5829100" y="1192339"/>
              <a:ext cx="2724350" cy="4395917"/>
            </a:xfrm>
            <a:custGeom>
              <a:avLst/>
              <a:gdLst>
                <a:gd name="connsiteX0" fmla="*/ 0 w 2362200"/>
                <a:gd name="connsiteY0" fmla="*/ 4438650 h 4438650"/>
                <a:gd name="connsiteX1" fmla="*/ 2362200 w 2362200"/>
                <a:gd name="connsiteY1" fmla="*/ 76200 h 4438650"/>
                <a:gd name="connsiteX2" fmla="*/ 2314575 w 2362200"/>
                <a:gd name="connsiteY2" fmla="*/ 0 h 4438650"/>
                <a:gd name="connsiteX3" fmla="*/ 38100 w 2362200"/>
                <a:gd name="connsiteY3" fmla="*/ 1609725 h 4438650"/>
                <a:gd name="connsiteX4" fmla="*/ 0 w 2362200"/>
                <a:gd name="connsiteY4" fmla="*/ 4438650 h 443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200" h="4438650">
                  <a:moveTo>
                    <a:pt x="0" y="4438650"/>
                  </a:moveTo>
                  <a:lnTo>
                    <a:pt x="2362200" y="76200"/>
                  </a:lnTo>
                  <a:lnTo>
                    <a:pt x="2314575" y="0"/>
                  </a:lnTo>
                  <a:lnTo>
                    <a:pt x="38100" y="1609725"/>
                  </a:lnTo>
                  <a:lnTo>
                    <a:pt x="0" y="4438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93">
                    <a:alpha val="0"/>
                  </a:srgbClr>
                </a:gs>
                <a:gs pos="100000">
                  <a:srgbClr val="FF696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ECEB526-B1A2-1813-0018-DDAA35F18FBF}"/>
              </a:ext>
            </a:extLst>
          </p:cNvPr>
          <p:cNvSpPr/>
          <p:nvPr/>
        </p:nvSpPr>
        <p:spPr>
          <a:xfrm>
            <a:off x="7295368" y="1096061"/>
            <a:ext cx="4554125" cy="1724025"/>
          </a:xfrm>
          <a:custGeom>
            <a:avLst/>
            <a:gdLst>
              <a:gd name="connsiteX0" fmla="*/ 1924050 w 4610100"/>
              <a:gd name="connsiteY0" fmla="*/ 0 h 1609725"/>
              <a:gd name="connsiteX1" fmla="*/ 0 w 4610100"/>
              <a:gd name="connsiteY1" fmla="*/ 1581150 h 1609725"/>
              <a:gd name="connsiteX2" fmla="*/ 4610100 w 4610100"/>
              <a:gd name="connsiteY2" fmla="*/ 1609725 h 1609725"/>
              <a:gd name="connsiteX3" fmla="*/ 2114550 w 4610100"/>
              <a:gd name="connsiteY3" fmla="*/ 0 h 1609725"/>
              <a:gd name="connsiteX4" fmla="*/ 1924050 w 4610100"/>
              <a:gd name="connsiteY4" fmla="*/ 0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1609725">
                <a:moveTo>
                  <a:pt x="1924050" y="0"/>
                </a:moveTo>
                <a:lnTo>
                  <a:pt x="0" y="1581150"/>
                </a:lnTo>
                <a:lnTo>
                  <a:pt x="4610100" y="1609725"/>
                </a:lnTo>
                <a:lnTo>
                  <a:pt x="2114550" y="0"/>
                </a:lnTo>
                <a:lnTo>
                  <a:pt x="192405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rgbClr val="678CCF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728930-6F1A-B133-E16E-92DBEEE0F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60"/>
          <a:stretch/>
        </p:blipFill>
        <p:spPr>
          <a:xfrm>
            <a:off x="7292400" y="2770959"/>
            <a:ext cx="4624764" cy="2822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F16BE7D-D3A5-FE40-4521-EC73E28C52F9}"/>
              </a:ext>
            </a:extLst>
          </p:cNvPr>
          <p:cNvSpPr/>
          <p:nvPr/>
        </p:nvSpPr>
        <p:spPr>
          <a:xfrm>
            <a:off x="8474176" y="1162050"/>
            <a:ext cx="169463" cy="169463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9393">
                    <a:alpha val="60000"/>
                  </a:srgbClr>
                </a:gs>
                <a:gs pos="100000">
                  <a:srgbClr val="FF9393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BBE4D4-31EE-92C3-C647-CDD3FC9A67E4}"/>
              </a:ext>
            </a:extLst>
          </p:cNvPr>
          <p:cNvSpPr/>
          <p:nvPr/>
        </p:nvSpPr>
        <p:spPr>
          <a:xfrm>
            <a:off x="9195408" y="1022876"/>
            <a:ext cx="169463" cy="169463"/>
          </a:xfrm>
          <a:prstGeom prst="ellipse">
            <a:avLst/>
          </a:prstGeom>
          <a:noFill/>
          <a:ln>
            <a:gradFill>
              <a:gsLst>
                <a:gs pos="0">
                  <a:srgbClr val="7093D2">
                    <a:alpha val="0"/>
                  </a:srgbClr>
                </a:gs>
                <a:gs pos="100000">
                  <a:srgbClr val="678CCF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251E25-40DB-063C-7A0F-40D69B77AC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56"/>
          <a:stretch/>
        </p:blipFill>
        <p:spPr>
          <a:xfrm>
            <a:off x="1222656" y="2781958"/>
            <a:ext cx="4658017" cy="2822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28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02A6CDDB-55A1-1D97-44AA-717BB879DEE9}"/>
              </a:ext>
            </a:extLst>
          </p:cNvPr>
          <p:cNvSpPr/>
          <p:nvPr/>
        </p:nvSpPr>
        <p:spPr>
          <a:xfrm>
            <a:off x="92392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19">
            <a:extLst>
              <a:ext uri="{FF2B5EF4-FFF2-40B4-BE49-F238E27FC236}">
                <a16:creationId xmlns:a16="http://schemas.microsoft.com/office/drawing/2014/main" id="{C3065491-8D20-0ECC-470D-97F67A9E5467}"/>
              </a:ext>
            </a:extLst>
          </p:cNvPr>
          <p:cNvSpPr/>
          <p:nvPr/>
        </p:nvSpPr>
        <p:spPr>
          <a:xfrm>
            <a:off x="1311852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23A4BA9F-6556-2DA4-ABFE-DA04D714A8E9}"/>
              </a:ext>
            </a:extLst>
          </p:cNvPr>
          <p:cNvSpPr/>
          <p:nvPr/>
        </p:nvSpPr>
        <p:spPr>
          <a:xfrm>
            <a:off x="3542608" y="1494870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D7079DE4-6847-61F0-907D-10E7FE97D4BB}"/>
              </a:ext>
            </a:extLst>
          </p:cNvPr>
          <p:cNvSpPr/>
          <p:nvPr/>
        </p:nvSpPr>
        <p:spPr>
          <a:xfrm>
            <a:off x="3162301" y="4594607"/>
            <a:ext cx="2236468" cy="1301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9C33FA2B-F2B3-CC92-10E6-C69D3036C8B2}"/>
              </a:ext>
            </a:extLst>
          </p:cNvPr>
          <p:cNvSpPr/>
          <p:nvPr/>
        </p:nvSpPr>
        <p:spPr>
          <a:xfrm>
            <a:off x="539686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CEB8BE79-97C1-A4CB-4FD3-BDDFECFDE519}"/>
              </a:ext>
            </a:extLst>
          </p:cNvPr>
          <p:cNvSpPr/>
          <p:nvPr/>
        </p:nvSpPr>
        <p:spPr>
          <a:xfrm>
            <a:off x="7635241" y="4594607"/>
            <a:ext cx="2236468" cy="1301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611876CE-C035-5E15-FAD4-5D9C45CC67FB}"/>
              </a:ext>
            </a:extLst>
          </p:cNvPr>
          <p:cNvSpPr/>
          <p:nvPr/>
        </p:nvSpPr>
        <p:spPr>
          <a:xfrm>
            <a:off x="987996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04FB25C7-F721-4E2C-5034-13A48A886ECC}"/>
              </a:ext>
            </a:extLst>
          </p:cNvPr>
          <p:cNvSpPr/>
          <p:nvPr/>
        </p:nvSpPr>
        <p:spPr>
          <a:xfrm>
            <a:off x="1948416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21696D77-E586-F7FE-EFAB-B7611D50EDA4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047874" y="3792621"/>
            <a:ext cx="0" cy="834386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9">
            <a:extLst>
              <a:ext uri="{FF2B5EF4-FFF2-40B4-BE49-F238E27FC236}">
                <a16:creationId xmlns:a16="http://schemas.microsoft.com/office/drawing/2014/main" id="{530D3CD0-2D66-3851-1392-CF388AFFE8DF}"/>
              </a:ext>
            </a:extLst>
          </p:cNvPr>
          <p:cNvSpPr/>
          <p:nvPr/>
        </p:nvSpPr>
        <p:spPr>
          <a:xfrm>
            <a:off x="4179172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id="{DC60B16C-70CA-4B50-EECB-8EDC4C55127B}"/>
              </a:ext>
            </a:extLst>
          </p:cNvPr>
          <p:cNvCxnSpPr>
            <a:cxnSpLocks/>
          </p:cNvCxnSpPr>
          <p:nvPr/>
        </p:nvCxnSpPr>
        <p:spPr>
          <a:xfrm>
            <a:off x="4278630" y="2912507"/>
            <a:ext cx="0" cy="17145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40">
            <a:extLst>
              <a:ext uri="{FF2B5EF4-FFF2-40B4-BE49-F238E27FC236}">
                <a16:creationId xmlns:a16="http://schemas.microsoft.com/office/drawing/2014/main" id="{C0F4E470-CB39-F81C-4FFD-86373C66C62A}"/>
              </a:ext>
            </a:extLst>
          </p:cNvPr>
          <p:cNvSpPr/>
          <p:nvPr/>
        </p:nvSpPr>
        <p:spPr>
          <a:xfrm>
            <a:off x="5786063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1">
            <a:extLst>
              <a:ext uri="{FF2B5EF4-FFF2-40B4-BE49-F238E27FC236}">
                <a16:creationId xmlns:a16="http://schemas.microsoft.com/office/drawing/2014/main" id="{9EB231A7-D1EA-0F77-B9B2-DF3CF9B870EF}"/>
              </a:ext>
            </a:extLst>
          </p:cNvPr>
          <p:cNvSpPr/>
          <p:nvPr/>
        </p:nvSpPr>
        <p:spPr>
          <a:xfrm>
            <a:off x="8016819" y="1494870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54954826-FDBE-2257-CDF8-D5B470F21B0E}"/>
              </a:ext>
            </a:extLst>
          </p:cNvPr>
          <p:cNvSpPr/>
          <p:nvPr/>
        </p:nvSpPr>
        <p:spPr>
          <a:xfrm>
            <a:off x="6422627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43">
            <a:extLst>
              <a:ext uri="{FF2B5EF4-FFF2-40B4-BE49-F238E27FC236}">
                <a16:creationId xmlns:a16="http://schemas.microsoft.com/office/drawing/2014/main" id="{EACB816A-88B8-70DC-561F-D77170885BEB}"/>
              </a:ext>
            </a:extLst>
          </p:cNvPr>
          <p:cNvCxnSpPr>
            <a:cxnSpLocks/>
          </p:cNvCxnSpPr>
          <p:nvPr/>
        </p:nvCxnSpPr>
        <p:spPr>
          <a:xfrm>
            <a:off x="6522085" y="3725307"/>
            <a:ext cx="0" cy="9017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4">
            <a:extLst>
              <a:ext uri="{FF2B5EF4-FFF2-40B4-BE49-F238E27FC236}">
                <a16:creationId xmlns:a16="http://schemas.microsoft.com/office/drawing/2014/main" id="{D14D34CE-331D-78C2-DF94-64188C48223D}"/>
              </a:ext>
            </a:extLst>
          </p:cNvPr>
          <p:cNvSpPr/>
          <p:nvPr/>
        </p:nvSpPr>
        <p:spPr>
          <a:xfrm>
            <a:off x="8653383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0863E5BE-724E-A246-3000-579BDE016CAB}"/>
              </a:ext>
            </a:extLst>
          </p:cNvPr>
          <p:cNvCxnSpPr>
            <a:cxnSpLocks/>
          </p:cNvCxnSpPr>
          <p:nvPr/>
        </p:nvCxnSpPr>
        <p:spPr>
          <a:xfrm>
            <a:off x="8752841" y="2912507"/>
            <a:ext cx="0" cy="17145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6">
            <a:extLst>
              <a:ext uri="{FF2B5EF4-FFF2-40B4-BE49-F238E27FC236}">
                <a16:creationId xmlns:a16="http://schemas.microsoft.com/office/drawing/2014/main" id="{9383D02C-74B2-64D8-ABEC-813602892283}"/>
              </a:ext>
            </a:extLst>
          </p:cNvPr>
          <p:cNvSpPr/>
          <p:nvPr/>
        </p:nvSpPr>
        <p:spPr>
          <a:xfrm>
            <a:off x="10274740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29DF833D-1F67-5302-7B83-A8E30A599069}"/>
              </a:ext>
            </a:extLst>
          </p:cNvPr>
          <p:cNvSpPr/>
          <p:nvPr/>
        </p:nvSpPr>
        <p:spPr>
          <a:xfrm>
            <a:off x="10911304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48">
            <a:extLst>
              <a:ext uri="{FF2B5EF4-FFF2-40B4-BE49-F238E27FC236}">
                <a16:creationId xmlns:a16="http://schemas.microsoft.com/office/drawing/2014/main" id="{C45A2BD7-3326-829B-E957-E0DB3511A1A5}"/>
              </a:ext>
            </a:extLst>
          </p:cNvPr>
          <p:cNvCxnSpPr>
            <a:cxnSpLocks/>
          </p:cNvCxnSpPr>
          <p:nvPr/>
        </p:nvCxnSpPr>
        <p:spPr>
          <a:xfrm>
            <a:off x="11010762" y="3725307"/>
            <a:ext cx="0" cy="9017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CCA7087C-BEEA-FD64-525B-BBAEA1CF4E32}"/>
              </a:ext>
            </a:extLst>
          </p:cNvPr>
          <p:cNvSpPr txBox="1">
            <a:spLocks/>
          </p:cNvSpPr>
          <p:nvPr/>
        </p:nvSpPr>
        <p:spPr>
          <a:xfrm>
            <a:off x="10236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횡단보도 증축 및 </a:t>
            </a:r>
            <a:r>
              <a:rPr lang="ko-KR" altLang="en-US" sz="1400">
                <a:solidFill>
                  <a:schemeClr val="tx1"/>
                </a:solidFill>
              </a:rPr>
              <a:t>이전 시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횡단보도 위치 추천에 활용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BBF2E4C-635D-3723-E89C-2D1566D53667}"/>
              </a:ext>
            </a:extLst>
          </p:cNvPr>
          <p:cNvSpPr txBox="1">
            <a:spLocks/>
          </p:cNvSpPr>
          <p:nvPr/>
        </p:nvSpPr>
        <p:spPr>
          <a:xfrm>
            <a:off x="32588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위험도가 높은 </a:t>
            </a:r>
            <a:endParaRPr lang="en-US" altLang="ko-KR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횡단보도를 우선적으로 보수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1E0F1C3-A3D4-3858-B1C4-83614615C16F}"/>
              </a:ext>
            </a:extLst>
          </p:cNvPr>
          <p:cNvSpPr txBox="1">
            <a:spLocks/>
          </p:cNvSpPr>
          <p:nvPr/>
        </p:nvSpPr>
        <p:spPr>
          <a:xfrm>
            <a:off x="54940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도로 </a:t>
            </a:r>
            <a:r>
              <a:rPr lang="ko-KR" altLang="en-US" sz="1400" dirty="0">
                <a:solidFill>
                  <a:schemeClr val="tx1"/>
                </a:solidFill>
              </a:rPr>
              <a:t>교통안전정책의 </a:t>
            </a:r>
            <a:r>
              <a:rPr lang="ko-KR" altLang="en-US" sz="1400">
                <a:solidFill>
                  <a:schemeClr val="tx1"/>
                </a:solidFill>
              </a:rPr>
              <a:t>기초자료로 활용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BB1F59BA-05E7-5FAD-0A5D-EB55D6B3DC49}"/>
              </a:ext>
            </a:extLst>
          </p:cNvPr>
          <p:cNvSpPr txBox="1">
            <a:spLocks/>
          </p:cNvSpPr>
          <p:nvPr/>
        </p:nvSpPr>
        <p:spPr>
          <a:xfrm>
            <a:off x="7714763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사고위험지수를 </a:t>
            </a:r>
            <a:endParaRPr lang="en-US" altLang="ko-KR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맵에 표시하여 </a:t>
            </a:r>
            <a:endParaRPr lang="en-US" altLang="ko-KR" sz="1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시민에게 안전 정보 제공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8CCE603-8182-41D2-3A87-01C15C03F4E6}"/>
              </a:ext>
            </a:extLst>
          </p:cNvPr>
          <p:cNvSpPr txBox="1">
            <a:spLocks/>
          </p:cNvSpPr>
          <p:nvPr/>
        </p:nvSpPr>
        <p:spPr>
          <a:xfrm>
            <a:off x="9964478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</a:rPr>
              <a:t>‘</a:t>
            </a:r>
            <a:r>
              <a:rPr lang="ko-KR" altLang="en-US" sz="1400">
                <a:solidFill>
                  <a:schemeClr val="tx1"/>
                </a:solidFill>
              </a:rPr>
              <a:t>보행신호 음성안내 보조장치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>
                <a:solidFill>
                  <a:schemeClr val="tx1"/>
                </a:solidFill>
              </a:rPr>
              <a:t>에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위험지수 추가 안내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D455B9B-CF91-2C21-BCE6-27EEB070D2FC}"/>
              </a:ext>
            </a:extLst>
          </p:cNvPr>
          <p:cNvSpPr txBox="1">
            <a:spLocks/>
          </p:cNvSpPr>
          <p:nvPr/>
        </p:nvSpPr>
        <p:spPr>
          <a:xfrm>
            <a:off x="1421072" y="2827050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위치 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en-US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3729B26-1A2A-4729-605B-293CC1EAB315}"/>
              </a:ext>
            </a:extLst>
          </p:cNvPr>
          <p:cNvSpPr txBox="1">
            <a:spLocks/>
          </p:cNvSpPr>
          <p:nvPr/>
        </p:nvSpPr>
        <p:spPr>
          <a:xfrm>
            <a:off x="5885790" y="2762646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/>
              <a:t>기초 자료</a:t>
            </a:r>
            <a:endParaRPr lang="en-US" altLang="ko-KR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21BA66E-83F5-B034-4929-167A72EBB07A}"/>
              </a:ext>
            </a:extLst>
          </p:cNvPr>
          <p:cNvSpPr txBox="1">
            <a:spLocks/>
          </p:cNvSpPr>
          <p:nvPr/>
        </p:nvSpPr>
        <p:spPr>
          <a:xfrm>
            <a:off x="10391115" y="2783322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/>
              <a:t>음성 안내</a:t>
            </a:r>
            <a:endParaRPr lang="en-US" dirty="0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0CB7C4C-A56E-DA82-B0FE-0DCADDC309F7}"/>
              </a:ext>
            </a:extLst>
          </p:cNvPr>
          <p:cNvSpPr txBox="1">
            <a:spLocks/>
          </p:cNvSpPr>
          <p:nvPr/>
        </p:nvSpPr>
        <p:spPr>
          <a:xfrm>
            <a:off x="8121628" y="1936939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횡단보도 </a:t>
            </a:r>
            <a:r>
              <a:rPr lang="ko-KR" altLang="en-US"/>
              <a:t>정보 제공</a:t>
            </a:r>
            <a:endParaRPr lang="en-US" dirty="0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746F73FD-EBDE-9F47-E8F9-544D0EC6CF4B}"/>
              </a:ext>
            </a:extLst>
          </p:cNvPr>
          <p:cNvSpPr txBox="1">
            <a:spLocks/>
          </p:cNvSpPr>
          <p:nvPr/>
        </p:nvSpPr>
        <p:spPr>
          <a:xfrm>
            <a:off x="3647417" y="1936939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latin typeface="+mj-lt"/>
              </a:defRPr>
            </a:lvl2pPr>
            <a:lvl3pPr marL="11430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latin typeface="+mj-lt"/>
              </a:defRPr>
            </a:lvl3pPr>
            <a:lvl4pPr marL="16002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4pPr>
            <a:lvl5pPr marL="2057400" indent="-228600" latinLnBrk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latin typeface="+mj-lt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/>
              <a:t>유지 보수</a:t>
            </a:r>
            <a:endParaRPr lang="en-US" dirty="0"/>
          </a:p>
        </p:txBody>
      </p:sp>
      <p:sp>
        <p:nvSpPr>
          <p:cNvPr id="38" name="Oval 60">
            <a:extLst>
              <a:ext uri="{FF2B5EF4-FFF2-40B4-BE49-F238E27FC236}">
                <a16:creationId xmlns:a16="http://schemas.microsoft.com/office/drawing/2014/main" id="{E0455208-34DE-5244-3E3D-4333DE84B769}"/>
              </a:ext>
            </a:extLst>
          </p:cNvPr>
          <p:cNvSpPr/>
          <p:nvPr/>
        </p:nvSpPr>
        <p:spPr>
          <a:xfrm>
            <a:off x="1299154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61">
            <a:extLst>
              <a:ext uri="{FF2B5EF4-FFF2-40B4-BE49-F238E27FC236}">
                <a16:creationId xmlns:a16="http://schemas.microsoft.com/office/drawing/2014/main" id="{A3BB4E4B-267C-A8AC-93F5-3ACC6F3693AD}"/>
              </a:ext>
            </a:extLst>
          </p:cNvPr>
          <p:cNvSpPr/>
          <p:nvPr/>
        </p:nvSpPr>
        <p:spPr>
          <a:xfrm>
            <a:off x="5801800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62">
            <a:extLst>
              <a:ext uri="{FF2B5EF4-FFF2-40B4-BE49-F238E27FC236}">
                <a16:creationId xmlns:a16="http://schemas.microsoft.com/office/drawing/2014/main" id="{994F8142-D936-7749-B13D-CF38CB12C603}"/>
              </a:ext>
            </a:extLst>
          </p:cNvPr>
          <p:cNvSpPr/>
          <p:nvPr/>
        </p:nvSpPr>
        <p:spPr>
          <a:xfrm>
            <a:off x="10269683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63">
            <a:extLst>
              <a:ext uri="{FF2B5EF4-FFF2-40B4-BE49-F238E27FC236}">
                <a16:creationId xmlns:a16="http://schemas.microsoft.com/office/drawing/2014/main" id="{EB96CC72-FF66-463B-5A54-2E92BFA0AE1E}"/>
              </a:ext>
            </a:extLst>
          </p:cNvPr>
          <p:cNvSpPr/>
          <p:nvPr/>
        </p:nvSpPr>
        <p:spPr>
          <a:xfrm>
            <a:off x="3517583" y="134290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64">
            <a:extLst>
              <a:ext uri="{FF2B5EF4-FFF2-40B4-BE49-F238E27FC236}">
                <a16:creationId xmlns:a16="http://schemas.microsoft.com/office/drawing/2014/main" id="{CE895A20-663A-4B16-BCD1-4E12B4BAA9BE}"/>
              </a:ext>
            </a:extLst>
          </p:cNvPr>
          <p:cNvSpPr/>
          <p:nvPr/>
        </p:nvSpPr>
        <p:spPr>
          <a:xfrm>
            <a:off x="8014278" y="134290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223B1323-0DB5-509D-EA6B-C0D631EE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2560" y="2255097"/>
            <a:ext cx="329848" cy="3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3C98BC98-AF08-76F2-2F0A-8DE8D040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23" y="1455262"/>
            <a:ext cx="301389" cy="3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85124FF2-E042-9AAD-FB34-FC166D6E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18" y="2268170"/>
            <a:ext cx="365505" cy="3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C43D4C99-4A84-0422-ECD5-2C546795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79" y="1399238"/>
            <a:ext cx="397139" cy="3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>
            <a:extLst>
              <a:ext uri="{FF2B5EF4-FFF2-40B4-BE49-F238E27FC236}">
                <a16:creationId xmlns:a16="http://schemas.microsoft.com/office/drawing/2014/main" id="{1321CF8B-2720-05E5-03D4-A65449E1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335" y="2245071"/>
            <a:ext cx="408638" cy="4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3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DAFC3B-52D3-CE36-2CA0-9047B6980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 bwMode="auto">
          <a:xfrm>
            <a:off x="-16624" y="-1"/>
            <a:ext cx="1222348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7419728" y="2344811"/>
            <a:ext cx="329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C5E4E-1DB9-5596-E6D6-4226D72B8F43}"/>
              </a:ext>
            </a:extLst>
          </p:cNvPr>
          <p:cNvSpPr txBox="1"/>
          <p:nvPr/>
        </p:nvSpPr>
        <p:spPr>
          <a:xfrm>
            <a:off x="8890288" y="1822194"/>
            <a:ext cx="15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 파워워킹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41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8EA2FA2-24F2-726B-1A47-3F45A1FAD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6413" b="1581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다리꼴 14">
            <a:extLst>
              <a:ext uri="{FF2B5EF4-FFF2-40B4-BE49-F238E27FC236}">
                <a16:creationId xmlns:a16="http://schemas.microsoft.com/office/drawing/2014/main" id="{0C2E5EA9-4790-8587-7ED5-3E2AF68B5C50}"/>
              </a:ext>
            </a:extLst>
          </p:cNvPr>
          <p:cNvSpPr/>
          <p:nvPr/>
        </p:nvSpPr>
        <p:spPr>
          <a:xfrm rot="10800000">
            <a:off x="5077202" y="-4"/>
            <a:ext cx="8943598" cy="6858003"/>
          </a:xfrm>
          <a:prstGeom prst="trapezoid">
            <a:avLst>
              <a:gd name="adj" fmla="val 26289"/>
            </a:avLst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8DD49-1381-4968-1AF8-EEF1A4AC11F5}"/>
              </a:ext>
            </a:extLst>
          </p:cNvPr>
          <p:cNvSpPr txBox="1"/>
          <p:nvPr/>
        </p:nvSpPr>
        <p:spPr>
          <a:xfrm>
            <a:off x="5911847" y="367136"/>
            <a:ext cx="2841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0C08F-366F-169B-E99A-7B2666508CC4}"/>
              </a:ext>
            </a:extLst>
          </p:cNvPr>
          <p:cNvSpPr txBox="1"/>
          <p:nvPr/>
        </p:nvSpPr>
        <p:spPr>
          <a:xfrm>
            <a:off x="6799067" y="1673575"/>
            <a:ext cx="584399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8" y="240794"/>
            <a:ext cx="362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6907339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보행자 사망자수 순위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BF539C-F212-8F53-93C4-ABC8C8F3272E}"/>
              </a:ext>
            </a:extLst>
          </p:cNvPr>
          <p:cNvSpPr txBox="1"/>
          <p:nvPr/>
        </p:nvSpPr>
        <p:spPr>
          <a:xfrm>
            <a:off x="1508154" y="1072402"/>
            <a:ext cx="53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/>
              <a:t>5</a:t>
            </a:r>
            <a:r>
              <a:rPr lang="ko-KR" altLang="en-US"/>
              <a:t>년간 서울시 교통사고 발생건수 순위 추이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D93C3E-8E61-2FC5-28A4-BF138081B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" r="3053" b="66615"/>
          <a:stretch/>
        </p:blipFill>
        <p:spPr bwMode="auto">
          <a:xfrm>
            <a:off x="7107773" y="1541585"/>
            <a:ext cx="4174762" cy="2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AC6D70-6E79-B8B4-1F3F-43ED7EB5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r="5278"/>
          <a:stretch/>
        </p:blipFill>
        <p:spPr bwMode="auto">
          <a:xfrm>
            <a:off x="1608818" y="1967127"/>
            <a:ext cx="4969559" cy="33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2793E-B204-8C02-B582-EB9B075172C4}"/>
              </a:ext>
            </a:extLst>
          </p:cNvPr>
          <p:cNvSpPr txBox="1"/>
          <p:nvPr/>
        </p:nvSpPr>
        <p:spPr>
          <a:xfrm>
            <a:off x="3623629" y="6045339"/>
            <a:ext cx="620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위험수준이 </a:t>
            </a:r>
            <a:r>
              <a:rPr lang="ko-KR" altLang="en-US"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편</a:t>
            </a:r>
            <a:r>
              <a:rPr lang="ko-KR" altLang="en-US" sz="2400" b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속하는 강서구</a:t>
            </a:r>
            <a:endParaRPr lang="ko-KR" altLang="en-US" sz="2400" b="1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8174F-E30B-6EA1-08A1-D38ED387D452}"/>
              </a:ext>
            </a:extLst>
          </p:cNvPr>
          <p:cNvSpPr txBox="1"/>
          <p:nvPr/>
        </p:nvSpPr>
        <p:spPr>
          <a:xfrm>
            <a:off x="7038963" y="5443655"/>
            <a:ext cx="496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위로 상승한 후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순위를 유지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있는 강서구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31D2D-2E42-2885-2D8F-B6B5BF18D3F4}"/>
              </a:ext>
            </a:extLst>
          </p:cNvPr>
          <p:cNvSpPr txBox="1"/>
          <p:nvPr/>
        </p:nvSpPr>
        <p:spPr>
          <a:xfrm>
            <a:off x="2266651" y="5443655"/>
            <a:ext cx="365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400"/>
              <a:t>2019</a:t>
            </a:r>
            <a:r>
              <a:rPr lang="ko-KR" altLang="en-US" sz="1400"/>
              <a:t>년부터 </a:t>
            </a:r>
            <a:r>
              <a:rPr lang="en-US" altLang="ko-KR" sz="1400"/>
              <a:t>3</a:t>
            </a:r>
            <a:r>
              <a:rPr lang="ko-KR" altLang="en-US" sz="1400"/>
              <a:t>년 연속 교통사고 </a:t>
            </a:r>
            <a:r>
              <a:rPr lang="ko-KR" altLang="en-US" sz="1400">
                <a:solidFill>
                  <a:srgbClr val="FF0000"/>
                </a:solidFill>
              </a:rPr>
              <a:t>발생건수 </a:t>
            </a:r>
            <a:r>
              <a:rPr lang="en-US" altLang="ko-KR" sz="1400">
                <a:solidFill>
                  <a:srgbClr val="FF0000"/>
                </a:solidFill>
              </a:rPr>
              <a:t>5</a:t>
            </a:r>
            <a:r>
              <a:rPr lang="ko-KR" altLang="en-US" sz="1400">
                <a:solidFill>
                  <a:srgbClr val="FF0000"/>
                </a:solidFill>
              </a:rPr>
              <a:t>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4FB293-2F48-4CC6-65E4-5E72CB85B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580" r="713" b="663"/>
          <a:stretch/>
        </p:blipFill>
        <p:spPr bwMode="auto">
          <a:xfrm>
            <a:off x="7021186" y="2014319"/>
            <a:ext cx="4518022" cy="331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A5DC0C-1D9E-2829-4B65-2790BF62D12B}"/>
              </a:ext>
            </a:extLst>
          </p:cNvPr>
          <p:cNvSpPr/>
          <p:nvPr/>
        </p:nvSpPr>
        <p:spPr>
          <a:xfrm>
            <a:off x="-11434" y="976704"/>
            <a:ext cx="12220911" cy="5474142"/>
          </a:xfrm>
          <a:prstGeom prst="rect">
            <a:avLst/>
          </a:prstGeom>
          <a:solidFill>
            <a:srgbClr val="0B0F2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발생을 줄이기 위해서는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보행자에게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교통위험수준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전달하여 경각심을 부여하자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53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8" y="240794"/>
            <a:ext cx="362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문제의식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교통안전지수는 어떠한가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BF539C-F212-8F53-93C4-ABC8C8F3272E}"/>
              </a:ext>
            </a:extLst>
          </p:cNvPr>
          <p:cNvSpPr txBox="1"/>
          <p:nvPr/>
        </p:nvSpPr>
        <p:spPr>
          <a:xfrm>
            <a:off x="6504639" y="1072402"/>
            <a:ext cx="539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세부지역의 기준은 무엇으로 하는가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31D2D-2E42-2885-2D8F-B6B5BF18D3F4}"/>
              </a:ext>
            </a:extLst>
          </p:cNvPr>
          <p:cNvSpPr txBox="1"/>
          <p:nvPr/>
        </p:nvSpPr>
        <p:spPr>
          <a:xfrm>
            <a:off x="6806121" y="4561718"/>
            <a:ext cx="483813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보행자 교통사고 중 보행자 횡단중 사고 비중 </a:t>
            </a:r>
            <a:r>
              <a:rPr lang="ko-KR" altLang="en-US" sz="1600">
                <a:solidFill>
                  <a:srgbClr val="FF0000"/>
                </a:solidFill>
              </a:rPr>
              <a:t>약 </a:t>
            </a:r>
            <a:r>
              <a:rPr lang="en-US" altLang="ko-KR" sz="1600">
                <a:solidFill>
                  <a:srgbClr val="FF0000"/>
                </a:solidFill>
              </a:rPr>
              <a:t>50%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→ 세부지역의 기준으로 횡단보도를 사용하자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5A2B24-2F70-BE33-1B96-1D614A887D47}"/>
              </a:ext>
            </a:extLst>
          </p:cNvPr>
          <p:cNvGrpSpPr/>
          <p:nvPr/>
        </p:nvGrpSpPr>
        <p:grpSpPr>
          <a:xfrm>
            <a:off x="6633429" y="1568314"/>
            <a:ext cx="4663413" cy="2982904"/>
            <a:chOff x="6633429" y="1568314"/>
            <a:chExt cx="4663413" cy="2982904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2FE754F-442E-63A4-B31B-52ED4170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29" y="1568314"/>
              <a:ext cx="4663413" cy="298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D903E7-29B3-C6D2-4C32-EAEFA0DAD1F8}"/>
                </a:ext>
              </a:extLst>
            </p:cNvPr>
            <p:cNvSpPr/>
            <p:nvPr/>
          </p:nvSpPr>
          <p:spPr>
            <a:xfrm>
              <a:off x="6811803" y="2943225"/>
              <a:ext cx="2413386" cy="2654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3A0238-0045-63C3-DB9B-7F41C7F05C94}"/>
              </a:ext>
            </a:extLst>
          </p:cNvPr>
          <p:cNvGrpSpPr/>
          <p:nvPr/>
        </p:nvGrpSpPr>
        <p:grpSpPr>
          <a:xfrm>
            <a:off x="1408384" y="1568314"/>
            <a:ext cx="5139180" cy="798213"/>
            <a:chOff x="1608818" y="1568314"/>
            <a:chExt cx="5139180" cy="798213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314CCFD-D03B-31B8-545C-D4EEDF6B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818" y="1568314"/>
              <a:ext cx="5139180" cy="79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FF346A-1F45-D4EC-0225-771EED09F24C}"/>
                </a:ext>
              </a:extLst>
            </p:cNvPr>
            <p:cNvSpPr/>
            <p:nvPr/>
          </p:nvSpPr>
          <p:spPr>
            <a:xfrm>
              <a:off x="3590214" y="2117684"/>
              <a:ext cx="1106478" cy="248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3D5B77-755C-B20E-408D-641DB05F523D}"/>
              </a:ext>
            </a:extLst>
          </p:cNvPr>
          <p:cNvSpPr txBox="1"/>
          <p:nvPr/>
        </p:nvSpPr>
        <p:spPr>
          <a:xfrm>
            <a:off x="1408385" y="2587365"/>
            <a:ext cx="4305006" cy="231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/>
              <a:t>기존 교통안전지수는 지자체를 기준으로 함</a:t>
            </a:r>
            <a:r>
              <a:rPr lang="en-US" altLang="ko-KR" sz="16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세부적인 지역에 대한 지표는 존재하지 않았음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지자체 내에서도 </a:t>
            </a:r>
            <a:r>
              <a:rPr lang="ko-KR" altLang="en-US" sz="1600" dirty="0">
                <a:solidFill>
                  <a:srgbClr val="FF0000"/>
                </a:solidFill>
              </a:rPr>
              <a:t>세부적인 지표</a:t>
            </a:r>
            <a:r>
              <a:rPr lang="ko-KR" altLang="en-US" sz="1600" dirty="0">
                <a:solidFill>
                  <a:schemeClr val="tx1"/>
                </a:solidFill>
              </a:rPr>
              <a:t>가 필요하다고 판단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8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그렇다면 세부지역의 기준은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4720-E9EE-1B97-7A63-D24CAC5CA419}"/>
              </a:ext>
            </a:extLst>
          </p:cNvPr>
          <p:cNvGrpSpPr/>
          <p:nvPr/>
        </p:nvGrpSpPr>
        <p:grpSpPr>
          <a:xfrm>
            <a:off x="1341117" y="5488058"/>
            <a:ext cx="10282181" cy="1294667"/>
            <a:chOff x="1341117" y="5513458"/>
            <a:chExt cx="10282181" cy="12946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1053E0F-98BA-5331-24D4-44BA49A0FD24}"/>
                </a:ext>
              </a:extLst>
            </p:cNvPr>
            <p:cNvGrpSpPr/>
            <p:nvPr/>
          </p:nvGrpSpPr>
          <p:grpSpPr>
            <a:xfrm>
              <a:off x="1341117" y="5513458"/>
              <a:ext cx="10282181" cy="1294667"/>
              <a:chOff x="1341117" y="5563333"/>
              <a:chExt cx="10282181" cy="1294667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A35E824B-C63E-9F3A-588F-8948AD671544}"/>
                  </a:ext>
                </a:extLst>
              </p:cNvPr>
              <p:cNvSpPr/>
              <p:nvPr/>
            </p:nvSpPr>
            <p:spPr>
              <a:xfrm>
                <a:off x="1341117" y="5563333"/>
                <a:ext cx="10282181" cy="1294667"/>
              </a:xfrm>
              <a:prstGeom prst="roundRect">
                <a:avLst/>
              </a:prstGeom>
              <a:solidFill>
                <a:srgbClr val="FCC94E"/>
              </a:solidFill>
              <a:ln w="28575">
                <a:solidFill>
                  <a:srgbClr val="F38C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E0C0C25-B0C0-90D6-32A1-396B085D4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1117" y="6062615"/>
                <a:ext cx="10282181" cy="0"/>
              </a:xfrm>
              <a:prstGeom prst="line">
                <a:avLst/>
              </a:prstGeom>
              <a:ln w="28575">
                <a:solidFill>
                  <a:srgbClr val="F38C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2793E-B204-8C02-B582-EB9B075172C4}"/>
                </a:ext>
              </a:extLst>
            </p:cNvPr>
            <p:cNvSpPr txBox="1"/>
            <p:nvPr/>
          </p:nvSpPr>
          <p:spPr>
            <a:xfrm>
              <a:off x="5713390" y="5549626"/>
              <a:ext cx="1840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목표</a:t>
              </a:r>
              <a:endParaRPr lang="ko-KR" altLang="en-US" sz="2400" b="1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E10F89-CD4E-888F-5D68-18C57DE7B401}"/>
                </a:ext>
              </a:extLst>
            </p:cNvPr>
            <p:cNvSpPr txBox="1"/>
            <p:nvPr/>
          </p:nvSpPr>
          <p:spPr>
            <a:xfrm>
              <a:off x="1964325" y="6188791"/>
              <a:ext cx="91664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횡단보도별 교통사고 위험수준 지표를 만들어 </a:t>
              </a:r>
              <a:r>
                <a:rPr lang="ko-KR" altLang="en-US" sz="280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보행안전성을 제고</a:t>
              </a:r>
              <a:r>
                <a:rPr lang="ko-KR" altLang="en-US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하자</a:t>
              </a:r>
              <a:r>
                <a:rPr lang="en-US" altLang="ko-KR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lang="ko-KR" altLang="en-US" sz="2400" b="1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5BC3F0-A2F9-46E4-61C9-E28F618BD8CC}"/>
              </a:ext>
            </a:extLst>
          </p:cNvPr>
          <p:cNvSpPr/>
          <p:nvPr/>
        </p:nvSpPr>
        <p:spPr>
          <a:xfrm rot="5400000">
            <a:off x="3318837" y="3658209"/>
            <a:ext cx="484101" cy="791032"/>
          </a:xfrm>
          <a:prstGeom prst="rightArrow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E7DE8D-CAD2-EA64-9DCC-7C89B1337FD8}"/>
              </a:ext>
            </a:extLst>
          </p:cNvPr>
          <p:cNvSpPr/>
          <p:nvPr/>
        </p:nvSpPr>
        <p:spPr>
          <a:xfrm>
            <a:off x="1436636" y="2556316"/>
            <a:ext cx="3436265" cy="1149125"/>
          </a:xfrm>
          <a:prstGeom prst="roundRect">
            <a:avLst/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377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데이터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6F243-704F-0D1A-4BE3-01087A23C586}"/>
              </a:ext>
            </a:extLst>
          </p:cNvPr>
          <p:cNvSpPr txBox="1"/>
          <p:nvPr/>
        </p:nvSpPr>
        <p:spPr>
          <a:xfrm>
            <a:off x="1436636" y="1689104"/>
            <a:ext cx="3421114" cy="292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횡단보도 </a:t>
            </a:r>
            <a:r>
              <a:rPr lang="en-US" altLang="ko-KR" sz="1400">
                <a:solidFill>
                  <a:schemeClr val="tx1"/>
                </a:solidFill>
              </a:rPr>
              <a:t>ID</a:t>
            </a:r>
            <a:r>
              <a:rPr lang="ko-KR" altLang="en-US" sz="1400">
                <a:solidFill>
                  <a:schemeClr val="tx1"/>
                </a:solidFill>
              </a:rPr>
              <a:t>별 교통사고 건수 집계 </a:t>
            </a:r>
            <a:r>
              <a:rPr lang="ko-KR" altLang="en-US" sz="1400">
                <a:solidFill>
                  <a:srgbClr val="FF0000"/>
                </a:solidFill>
              </a:rPr>
              <a:t>데이터 </a:t>
            </a:r>
            <a:r>
              <a:rPr lang="en-US" altLang="ko-KR" sz="1400">
                <a:solidFill>
                  <a:srgbClr val="FF0000"/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서울시 교통사고 구급출동 데이터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+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횡단보도 데이터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좌표계를 이용하여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데이터프레임을 구축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거리 계산 방법으로 하버사인 거리 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FB3A898-DCE6-1E79-D9E7-876977C3ADE1}"/>
              </a:ext>
            </a:extLst>
          </p:cNvPr>
          <p:cNvSpPr/>
          <p:nvPr/>
        </p:nvSpPr>
        <p:spPr>
          <a:xfrm>
            <a:off x="2867938" y="2093763"/>
            <a:ext cx="569542" cy="41848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A6EE8D-0DA5-B300-49A2-469C36F40A4B}"/>
              </a:ext>
            </a:extLst>
          </p:cNvPr>
          <p:cNvGrpSpPr/>
          <p:nvPr/>
        </p:nvGrpSpPr>
        <p:grpSpPr>
          <a:xfrm>
            <a:off x="5058729" y="387989"/>
            <a:ext cx="7133270" cy="6054239"/>
            <a:chOff x="3862785" y="465344"/>
            <a:chExt cx="7133270" cy="605423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DC24995-B454-754F-7002-4222FEE8E01B}"/>
                </a:ext>
              </a:extLst>
            </p:cNvPr>
            <p:cNvSpPr/>
            <p:nvPr/>
          </p:nvSpPr>
          <p:spPr>
            <a:xfrm>
              <a:off x="5169156" y="465344"/>
              <a:ext cx="1030296" cy="996774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2DDBEC-F7F9-3027-265C-2EEF6D181B4D}"/>
                </a:ext>
              </a:extLst>
            </p:cNvPr>
            <p:cNvSpPr/>
            <p:nvPr/>
          </p:nvSpPr>
          <p:spPr>
            <a:xfrm>
              <a:off x="6887992" y="939648"/>
              <a:ext cx="1066475" cy="1026524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10598C-B80D-12DD-0172-EAAF2D9BA50F}"/>
                </a:ext>
              </a:extLst>
            </p:cNvPr>
            <p:cNvSpPr/>
            <p:nvPr/>
          </p:nvSpPr>
          <p:spPr>
            <a:xfrm>
              <a:off x="6348083" y="2418369"/>
              <a:ext cx="2170770" cy="2170770"/>
            </a:xfrm>
            <a:prstGeom prst="ellipse">
              <a:avLst/>
            </a:prstGeom>
            <a:solidFill>
              <a:srgbClr val="FC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ACEA4A4-454B-F932-43AF-6EB6ABE82012}"/>
                </a:ext>
              </a:extLst>
            </p:cNvPr>
            <p:cNvSpPr/>
            <p:nvPr/>
          </p:nvSpPr>
          <p:spPr>
            <a:xfrm>
              <a:off x="3862785" y="2739728"/>
              <a:ext cx="1109658" cy="1003813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E9444C2-C80C-5B62-1B08-E0F8DD2F0388}"/>
                </a:ext>
              </a:extLst>
            </p:cNvPr>
            <p:cNvSpPr/>
            <p:nvPr/>
          </p:nvSpPr>
          <p:spPr>
            <a:xfrm>
              <a:off x="5185252" y="1787494"/>
              <a:ext cx="1085609" cy="1003813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4DD9610-23B0-3351-36B3-A18D83C2FDF3}"/>
                </a:ext>
              </a:extLst>
            </p:cNvPr>
            <p:cNvSpPr/>
            <p:nvPr/>
          </p:nvSpPr>
          <p:spPr>
            <a:xfrm>
              <a:off x="5185252" y="4072624"/>
              <a:ext cx="1054410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A1EA229-4C52-1594-2A0C-C16E17308CBD}"/>
                </a:ext>
              </a:extLst>
            </p:cNvPr>
            <p:cNvSpPr/>
            <p:nvPr/>
          </p:nvSpPr>
          <p:spPr>
            <a:xfrm>
              <a:off x="5639332" y="5498443"/>
              <a:ext cx="1115180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183AB5D-F1C4-3579-9581-00C515C92619}"/>
                </a:ext>
              </a:extLst>
            </p:cNvPr>
            <p:cNvSpPr/>
            <p:nvPr/>
          </p:nvSpPr>
          <p:spPr>
            <a:xfrm>
              <a:off x="8489095" y="512679"/>
              <a:ext cx="944623" cy="965246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A9FCD6F-E703-5498-0156-3FB11F1ADA9A}"/>
                </a:ext>
              </a:extLst>
            </p:cNvPr>
            <p:cNvSpPr/>
            <p:nvPr/>
          </p:nvSpPr>
          <p:spPr>
            <a:xfrm>
              <a:off x="8587866" y="1787495"/>
              <a:ext cx="1017652" cy="965897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C78B987-03DB-13F8-087A-EDF2697D11D2}"/>
                </a:ext>
              </a:extLst>
            </p:cNvPr>
            <p:cNvCxnSpPr>
              <a:cxnSpLocks/>
              <a:stCxn id="8" idx="4"/>
              <a:endCxn id="13" idx="0"/>
            </p:cNvCxnSpPr>
            <p:nvPr/>
          </p:nvCxnSpPr>
          <p:spPr>
            <a:xfrm>
              <a:off x="7421230" y="1966172"/>
              <a:ext cx="12239" cy="452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218B155-5878-567F-57B6-2164FCEE6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5541" y="1367316"/>
              <a:ext cx="739305" cy="12175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BAEC35E-FC00-32C0-9B8E-E0F578A6E4DE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H="1">
              <a:off x="8305453" y="2611940"/>
              <a:ext cx="431445" cy="2671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960573-B535-8D20-DFF3-6C4C5E5D9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9156" y="4477302"/>
              <a:ext cx="542198" cy="1082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D20DB5A-88C7-AD3C-5217-CFF52BD0C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7297" y="4098678"/>
              <a:ext cx="349634" cy="2298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7040287-6DCB-1765-AC1A-75D3B6C29C6C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87594" y="3256556"/>
              <a:ext cx="1360489" cy="2471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63D0C51-2DDB-E99B-79FE-D26FB2BB299F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75" y="2540629"/>
              <a:ext cx="388843" cy="327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1A4A28C-F934-13A0-555F-0DEF876565E5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6048569" y="1316144"/>
              <a:ext cx="888080" cy="1237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2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0DEA0C03-D19C-7B8A-71FE-179696C54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981" y="579206"/>
              <a:ext cx="676365" cy="67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EE1CE2A6-BE4F-664E-6818-13ACD0F95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556" y="1904402"/>
              <a:ext cx="554270" cy="55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28A75F78-07BC-5FA1-847F-72F6A4288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780" y="5535913"/>
              <a:ext cx="588147" cy="5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08940C72-D02D-19BB-5D2E-AB60685C8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281" y="4139288"/>
              <a:ext cx="671952" cy="67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DEC703EE-B8E3-AA71-2DE3-E1DE18970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58" y="2820497"/>
              <a:ext cx="604832" cy="6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E7D91A19-7DB5-8719-D8C4-F37D28DB5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564" y="1927367"/>
              <a:ext cx="473002" cy="47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4758B3C7-740C-4FA1-6A0A-18804B8C5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384" y="605751"/>
              <a:ext cx="538060" cy="53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112F353C-D01B-BA08-8143-9DA2038F4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919" y="989785"/>
              <a:ext cx="666932" cy="666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20B92A0-5F8B-CE1A-2E57-12617F791226}"/>
                </a:ext>
              </a:extLst>
            </p:cNvPr>
            <p:cNvSpPr/>
            <p:nvPr/>
          </p:nvSpPr>
          <p:spPr>
            <a:xfrm>
              <a:off x="8009759" y="5498442"/>
              <a:ext cx="1018083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166F93C-112F-6C6A-2C6D-0B51E73AB773}"/>
                </a:ext>
              </a:extLst>
            </p:cNvPr>
            <p:cNvSpPr/>
            <p:nvPr/>
          </p:nvSpPr>
          <p:spPr>
            <a:xfrm>
              <a:off x="8604797" y="4152432"/>
              <a:ext cx="1018083" cy="977229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5D7161B-7421-1EAA-0819-290BCB147C5A}"/>
                </a:ext>
              </a:extLst>
            </p:cNvPr>
            <p:cNvSpPr/>
            <p:nvPr/>
          </p:nvSpPr>
          <p:spPr>
            <a:xfrm>
              <a:off x="9859608" y="2841490"/>
              <a:ext cx="1018083" cy="1022231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1667276-B606-07A9-3872-1D50B0B177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4081" y="4497780"/>
              <a:ext cx="500816" cy="10318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B714FFE-D905-0710-2D86-E23C87E512D4}"/>
                </a:ext>
              </a:extLst>
            </p:cNvPr>
            <p:cNvCxnSpPr>
              <a:cxnSpLocks/>
              <a:stCxn id="13" idx="6"/>
              <a:endCxn id="91" idx="2"/>
            </p:cNvCxnSpPr>
            <p:nvPr/>
          </p:nvCxnSpPr>
          <p:spPr>
            <a:xfrm flipV="1">
              <a:off x="8518853" y="3352606"/>
              <a:ext cx="1340755" cy="1511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398E298-8753-E656-8D7E-817B4688001C}"/>
                </a:ext>
              </a:extLst>
            </p:cNvPr>
            <p:cNvCxnSpPr>
              <a:cxnSpLocks/>
            </p:cNvCxnSpPr>
            <p:nvPr/>
          </p:nvCxnSpPr>
          <p:spPr>
            <a:xfrm>
              <a:off x="8341658" y="4096290"/>
              <a:ext cx="397528" cy="2322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22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4429AEE5-1A6F-6653-EF12-27834709D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43" y="2879082"/>
              <a:ext cx="621300" cy="6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51632CDA-04F0-FCF8-A19E-32F933F25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737" y="4212405"/>
              <a:ext cx="587497" cy="587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D1A9C5A4-6247-7D3E-856A-6908769CE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877" y="5611766"/>
              <a:ext cx="625846" cy="62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D49E87-CD8A-40CF-B2E8-3FC21AED4D87}"/>
                </a:ext>
              </a:extLst>
            </p:cNvPr>
            <p:cNvSpPr txBox="1"/>
            <p:nvPr/>
          </p:nvSpPr>
          <p:spPr>
            <a:xfrm>
              <a:off x="6654878" y="2773856"/>
              <a:ext cx="1650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교통사고 건수</a:t>
              </a:r>
            </a:p>
          </p:txBody>
        </p:sp>
        <p:pic>
          <p:nvPicPr>
            <p:cNvPr id="99" name="Picture 2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97BF10E1-D409-E3FA-DBB2-2100ECF5F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046" y="2740399"/>
              <a:ext cx="1735650" cy="173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37E338-A44A-24D1-C856-0EFF022E5208}"/>
                </a:ext>
              </a:extLst>
            </p:cNvPr>
            <p:cNvSpPr txBox="1"/>
            <p:nvPr/>
          </p:nvSpPr>
          <p:spPr>
            <a:xfrm>
              <a:off x="5283661" y="1128895"/>
              <a:ext cx="883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불법주정차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9D8B35-65F9-4896-2C04-665EEE8DC033}"/>
                </a:ext>
              </a:extLst>
            </p:cNvPr>
            <p:cNvSpPr txBox="1"/>
            <p:nvPr/>
          </p:nvSpPr>
          <p:spPr>
            <a:xfrm>
              <a:off x="6952557" y="1639972"/>
              <a:ext cx="1018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지하철 승하차</a:t>
              </a:r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8C3236-6849-B2F8-1BA8-2E660C8311F3}"/>
                </a:ext>
              </a:extLst>
            </p:cNvPr>
            <p:cNvSpPr txBox="1"/>
            <p:nvPr/>
          </p:nvSpPr>
          <p:spPr>
            <a:xfrm>
              <a:off x="8687875" y="1212153"/>
              <a:ext cx="1018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신호등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270FDCA-EE0F-E689-E29D-9122AE4F4D38}"/>
                </a:ext>
              </a:extLst>
            </p:cNvPr>
            <p:cNvSpPr txBox="1"/>
            <p:nvPr/>
          </p:nvSpPr>
          <p:spPr>
            <a:xfrm>
              <a:off x="8823159" y="2487218"/>
              <a:ext cx="6838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교차로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6B055B-A4EE-0F4F-443F-927FECB9E906}"/>
                </a:ext>
              </a:extLst>
            </p:cNvPr>
            <p:cNvSpPr txBox="1"/>
            <p:nvPr/>
          </p:nvSpPr>
          <p:spPr>
            <a:xfrm>
              <a:off x="9977972" y="3507877"/>
              <a:ext cx="1018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버스 승하차</a:t>
              </a:r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861B56E-2E2F-FCAF-2061-280142B8A5B9}"/>
                </a:ext>
              </a:extLst>
            </p:cNvPr>
            <p:cNvSpPr txBox="1"/>
            <p:nvPr/>
          </p:nvSpPr>
          <p:spPr>
            <a:xfrm>
              <a:off x="5344212" y="2476716"/>
              <a:ext cx="900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단속카메라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BFD6848-4DE1-354D-3545-FCE13E878098}"/>
                </a:ext>
              </a:extLst>
            </p:cNvPr>
            <p:cNvSpPr txBox="1"/>
            <p:nvPr/>
          </p:nvSpPr>
          <p:spPr>
            <a:xfrm>
              <a:off x="4144317" y="3466604"/>
              <a:ext cx="604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스마트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42C0360-6D89-DDBB-5BD0-BD65DD3D139F}"/>
                </a:ext>
              </a:extLst>
            </p:cNvPr>
            <p:cNvSpPr txBox="1"/>
            <p:nvPr/>
          </p:nvSpPr>
          <p:spPr>
            <a:xfrm>
              <a:off x="5437333" y="4846143"/>
              <a:ext cx="619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표지판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F8E9D9-35DF-640D-A9BF-948771B4D2AF}"/>
                </a:ext>
              </a:extLst>
            </p:cNvPr>
            <p:cNvSpPr txBox="1"/>
            <p:nvPr/>
          </p:nvSpPr>
          <p:spPr>
            <a:xfrm>
              <a:off x="5983566" y="6181566"/>
              <a:ext cx="5103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학교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38D667-6777-19BA-D182-C416207483D5}"/>
                </a:ext>
              </a:extLst>
            </p:cNvPr>
            <p:cNvSpPr txBox="1"/>
            <p:nvPr/>
          </p:nvSpPr>
          <p:spPr>
            <a:xfrm>
              <a:off x="8876197" y="4856043"/>
              <a:ext cx="497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카페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1F0620F-B6E8-B552-7EBB-642D70BE2181}"/>
                </a:ext>
              </a:extLst>
            </p:cNvPr>
            <p:cNvSpPr txBox="1"/>
            <p:nvPr/>
          </p:nvSpPr>
          <p:spPr>
            <a:xfrm>
              <a:off x="8314897" y="6211456"/>
              <a:ext cx="5046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학원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69EB51A-DAC6-82C5-BDB4-65DD3EBCAAE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46" y="4813638"/>
            <a:ext cx="3304651" cy="17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573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하버사인 거리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62AAE-4EFC-5349-9E18-9153B62B659A}"/>
              </a:ext>
            </a:extLst>
          </p:cNvPr>
          <p:cNvSpPr txBox="1"/>
          <p:nvPr/>
        </p:nvSpPr>
        <p:spPr>
          <a:xfrm>
            <a:off x="1408384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하버사인 거리란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A3B5626-7944-BE0C-18E4-DE801702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5" r="34631" b="1596"/>
          <a:stretch/>
        </p:blipFill>
        <p:spPr bwMode="auto">
          <a:xfrm>
            <a:off x="1608817" y="1704975"/>
            <a:ext cx="2896523" cy="27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2CF5-F79C-6245-F050-E7497915C60E}"/>
              </a:ext>
            </a:extLst>
          </p:cNvPr>
          <p:cNvSpPr txBox="1"/>
          <p:nvPr/>
        </p:nvSpPr>
        <p:spPr>
          <a:xfrm>
            <a:off x="1212923" y="4875729"/>
            <a:ext cx="4206289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지구의 곡률을 반영한 거리계산 방법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위도와 경도를 사용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유클리드 거리보다 더 정확한 거리 계산 가능</a:t>
            </a:r>
            <a:endParaRPr lang="en-US" altLang="ko-KR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2185B-B717-A6AD-3AC8-EEDAB2D2DE33}"/>
                  </a:ext>
                </a:extLst>
              </p:cNvPr>
              <p:cNvSpPr txBox="1"/>
              <p:nvPr/>
            </p:nvSpPr>
            <p:spPr>
              <a:xfrm>
                <a:off x="5417739" y="5118342"/>
                <a:ext cx="6344686" cy="578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100" i="1">
                          <a:latin typeface="Cambria Math" panose="02040503050406030204" pitchFamily="18" charset="0"/>
                        </a:rPr>
                        <m:t>거리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6,371</m:t>
                      </m:r>
                      <m:r>
                        <a:rPr lang="en-US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위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위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경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r>
                                            <a:rPr lang="ko-KR" alt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경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1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2185B-B717-A6AD-3AC8-EEDAB2D2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39" y="5118342"/>
                <a:ext cx="6344686" cy="578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3ED5FED9-9282-A379-1A68-E8E27B7C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13" y="1067942"/>
            <a:ext cx="6181077" cy="326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31914-85C9-C8CE-B028-D44B04B2AC3E}"/>
              </a:ext>
            </a:extLst>
          </p:cNvPr>
          <p:cNvSpPr txBox="1"/>
          <p:nvPr/>
        </p:nvSpPr>
        <p:spPr>
          <a:xfrm>
            <a:off x="8045459" y="2189355"/>
            <a:ext cx="94763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FF0000"/>
                </a:solidFill>
              </a:rPr>
              <a:t>횡단보도</a:t>
            </a:r>
            <a:endParaRPr lang="en-US" altLang="ko-KR" sz="160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DD909-098C-16D7-CBB4-4935638EF1E7}"/>
              </a:ext>
            </a:extLst>
          </p:cNvPr>
          <p:cNvSpPr txBox="1"/>
          <p:nvPr/>
        </p:nvSpPr>
        <p:spPr>
          <a:xfrm>
            <a:off x="6994689" y="4346540"/>
            <a:ext cx="321454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횡단보도 </a:t>
            </a:r>
            <a:r>
              <a:rPr lang="en-US" altLang="ko-KR" sz="1400" dirty="0">
                <a:solidFill>
                  <a:schemeClr val="tx1"/>
                </a:solidFill>
              </a:rPr>
              <a:t>100m</a:t>
            </a:r>
            <a:r>
              <a:rPr lang="ko-KR" altLang="en-US" sz="1400" dirty="0">
                <a:solidFill>
                  <a:schemeClr val="tx1"/>
                </a:solidFill>
              </a:rPr>
              <a:t> 반경 </a:t>
            </a:r>
            <a:r>
              <a:rPr lang="ko-KR" altLang="en-US" sz="1400" dirty="0" err="1">
                <a:solidFill>
                  <a:schemeClr val="tx1"/>
                </a:solidFill>
              </a:rPr>
              <a:t>하버사인</a:t>
            </a:r>
            <a:r>
              <a:rPr lang="ko-KR" altLang="en-US" sz="1400" dirty="0">
                <a:solidFill>
                  <a:schemeClr val="tx1"/>
                </a:solidFill>
              </a:rPr>
              <a:t> 거리 예시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802A7-D203-43AA-6D54-20BF8A5A51A2}"/>
              </a:ext>
            </a:extLst>
          </p:cNvPr>
          <p:cNvSpPr txBox="1"/>
          <p:nvPr/>
        </p:nvSpPr>
        <p:spPr>
          <a:xfrm>
            <a:off x="6902481" y="5779959"/>
            <a:ext cx="321454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하버사인 거리 수식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008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설명변수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6982973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교차로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F5794D-46D7-377F-4ECD-8744BDC7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73" y="1449212"/>
            <a:ext cx="4765020" cy="7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44219-3431-9EF9-567D-9C97F22574A6}"/>
              </a:ext>
            </a:extLst>
          </p:cNvPr>
          <p:cNvSpPr txBox="1"/>
          <p:nvPr/>
        </p:nvSpPr>
        <p:spPr>
          <a:xfrm>
            <a:off x="1408384" y="1067942"/>
            <a:ext cx="267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불법주정차 단속건수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F7E74-BE71-FC85-24DB-BCBF24E6EBF1}"/>
              </a:ext>
            </a:extLst>
          </p:cNvPr>
          <p:cNvSpPr txBox="1"/>
          <p:nvPr/>
        </p:nvSpPr>
        <p:spPr>
          <a:xfrm>
            <a:off x="1408384" y="3493785"/>
            <a:ext cx="438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 승하차 인구수 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지하철역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버스정류장 기준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F539A-EDBF-C2F4-18AE-0DD0C1F9AB84}"/>
              </a:ext>
            </a:extLst>
          </p:cNvPr>
          <p:cNvSpPr txBox="1"/>
          <p:nvPr/>
        </p:nvSpPr>
        <p:spPr>
          <a:xfrm>
            <a:off x="1495309" y="5947645"/>
            <a:ext cx="498037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유동인구를 대체하고자 </a:t>
            </a:r>
            <a:r>
              <a:rPr lang="ko-KR" altLang="en-US" sz="1600">
                <a:solidFill>
                  <a:srgbClr val="FF0000"/>
                </a:solidFill>
              </a:rPr>
              <a:t>주변 대중교통 이용 인구</a:t>
            </a:r>
            <a:r>
              <a:rPr lang="ko-KR" altLang="en-US" sz="1600"/>
              <a:t>를 사용</a:t>
            </a:r>
            <a:endParaRPr lang="en-US" altLang="ko-KR" sz="160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2DC8814-4822-5BC5-C60C-043B574A2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09155"/>
              </p:ext>
            </p:extLst>
          </p:nvPr>
        </p:nvGraphicFramePr>
        <p:xfrm>
          <a:off x="3857106" y="3909609"/>
          <a:ext cx="2423531" cy="1949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97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9555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6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지하철 거리 </a:t>
                      </a:r>
                      <a:r>
                        <a:rPr lang="en-US" altLang="ko-KR" sz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(m)</a:t>
                      </a:r>
                      <a:endParaRPr lang="ko-KR" altLang="en-US" sz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~ 200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 ~ 400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 ~ 600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 ~ 800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800 ~ 1000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1000 ~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B3D186F-285E-5BC5-B0F0-8F7AC243D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78932"/>
              </p:ext>
            </p:extLst>
          </p:nvPr>
        </p:nvGraphicFramePr>
        <p:xfrm>
          <a:off x="1540008" y="3909610"/>
          <a:ext cx="2160895" cy="1671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79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7710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버스 거리</a:t>
                      </a:r>
                      <a:r>
                        <a:rPr lang="en-US" altLang="ko-KR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(m)</a:t>
                      </a:r>
                      <a:endParaRPr lang="ko-KR" altLang="en-US" sz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50~150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150~250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250~350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34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350~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74E74B2-887D-497E-4096-E2779954EA25}"/>
              </a:ext>
            </a:extLst>
          </p:cNvPr>
          <p:cNvSpPr txBox="1"/>
          <p:nvPr/>
        </p:nvSpPr>
        <p:spPr>
          <a:xfrm>
            <a:off x="6982973" y="3493784"/>
            <a:ext cx="2757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설명변수 별 거리 기준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EAD4ACB-D824-C7F3-3116-A5A019C35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93048"/>
              </p:ext>
            </p:extLst>
          </p:nvPr>
        </p:nvGraphicFramePr>
        <p:xfrm>
          <a:off x="7320748" y="3900084"/>
          <a:ext cx="3473796" cy="263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6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26814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80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설명변수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거리 기준</a:t>
                      </a: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(m)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스마트횡단보도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불법주정차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5821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학원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34308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8F9F04A-41A1-F6D1-BA00-1627F6E4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562" y="1503627"/>
            <a:ext cx="4553585" cy="752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BCDDB3-52C5-1DFA-D35C-1E8787559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008" y="2093743"/>
            <a:ext cx="4597901" cy="10121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8818B0-C2AD-A0A2-9288-A0ECFADAF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73" y="2058342"/>
            <a:ext cx="4765196" cy="8563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4C9BB-9EFC-F1EE-8F8D-43E12A3B2846}"/>
              </a:ext>
            </a:extLst>
          </p:cNvPr>
          <p:cNvSpPr/>
          <p:nvPr/>
        </p:nvSpPr>
        <p:spPr>
          <a:xfrm>
            <a:off x="3200400" y="1503627"/>
            <a:ext cx="2009775" cy="435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C55310-B764-065A-E1DE-CE076282618C}"/>
              </a:ext>
            </a:extLst>
          </p:cNvPr>
          <p:cNvSpPr/>
          <p:nvPr/>
        </p:nvSpPr>
        <p:spPr>
          <a:xfrm>
            <a:off x="7047871" y="1554167"/>
            <a:ext cx="2239004" cy="320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0E86BE-4558-1EDF-AD3F-5937AFCDBBC7}"/>
              </a:ext>
            </a:extLst>
          </p:cNvPr>
          <p:cNvSpPr/>
          <p:nvPr/>
        </p:nvSpPr>
        <p:spPr>
          <a:xfrm>
            <a:off x="5114925" y="2628900"/>
            <a:ext cx="1122430" cy="547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93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데이터프레임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3238318" y="6089979"/>
            <a:ext cx="627715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최종적으로 </a:t>
            </a:r>
            <a:r>
              <a:rPr lang="en-US" altLang="ko-KR" sz="1600"/>
              <a:t>2,442</a:t>
            </a:r>
            <a:r>
              <a:rPr lang="ko-KR" altLang="en-US" sz="1600"/>
              <a:t>개 횡단보도와 </a:t>
            </a:r>
            <a:r>
              <a:rPr lang="en-US" altLang="ko-KR" sz="1600"/>
              <a:t>13</a:t>
            </a:r>
            <a:r>
              <a:rPr lang="ko-KR" altLang="en-US" sz="1600"/>
              <a:t>개 칼럼을 가지는 데이터프레임 생성</a:t>
            </a:r>
            <a:endParaRPr lang="en-US" alt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EB766-465E-B89C-9588-E8C674A21C74}"/>
              </a:ext>
            </a:extLst>
          </p:cNvPr>
          <p:cNvSpPr txBox="1"/>
          <p:nvPr/>
        </p:nvSpPr>
        <p:spPr>
          <a:xfrm>
            <a:off x="1408384" y="1072402"/>
            <a:ext cx="438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데이터프레임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657F5-6690-8C54-59B0-07FD07AD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26" y="1555687"/>
            <a:ext cx="3334215" cy="4115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52C085-3D51-CA9A-66D6-4C876955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571920"/>
            <a:ext cx="6572433" cy="41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02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 model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1540008" y="5652522"/>
            <a:ext cx="447286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스마트횡단보도</a:t>
            </a:r>
            <a:r>
              <a:rPr lang="en-US" altLang="ko-KR" sz="1600"/>
              <a:t>, </a:t>
            </a:r>
            <a:r>
              <a:rPr lang="ko-KR" altLang="en-US" sz="1600"/>
              <a:t>학원 수 변수는 유의하지 않았음</a:t>
            </a:r>
            <a:r>
              <a:rPr lang="en-US" altLang="ko-KR" sz="160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/>
              <a:t>유의하지 않은 변수는 모형에서 배제</a:t>
            </a:r>
            <a:endParaRPr lang="en-US" alt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5347-D490-0441-FF1C-136EBDAB5C83}"/>
              </a:ext>
            </a:extLst>
          </p:cNvPr>
          <p:cNvSpPr txBox="1"/>
          <p:nvPr/>
        </p:nvSpPr>
        <p:spPr>
          <a:xfrm>
            <a:off x="6976697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Reduced model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2BCD98-13AC-DA82-19F7-A1A0CDBB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671391"/>
              </p:ext>
            </p:extLst>
          </p:nvPr>
        </p:nvGraphicFramePr>
        <p:xfrm>
          <a:off x="1644889" y="1530772"/>
          <a:ext cx="3719379" cy="390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15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35780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256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 변수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p-value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0.002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0.016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0.001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5821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학원</a:t>
                      </a:r>
                      <a:r>
                        <a:rPr lang="en-US" altLang="ko-KR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 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0.512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23430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스마트횡단보도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0.302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CCE921-C0C0-CE67-5F8F-EF1E97C4F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28181"/>
              </p:ext>
            </p:extLst>
          </p:nvPr>
        </p:nvGraphicFramePr>
        <p:xfrm>
          <a:off x="7353439" y="1530770"/>
          <a:ext cx="3719379" cy="361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15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35780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 변수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p-value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0.002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0.017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0.003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EFF743B-4DBA-68C1-FDE6-671B170D877D}"/>
              </a:ext>
            </a:extLst>
          </p:cNvPr>
          <p:cNvSpPr txBox="1"/>
          <p:nvPr/>
        </p:nvSpPr>
        <p:spPr>
          <a:xfrm>
            <a:off x="6976697" y="5652522"/>
            <a:ext cx="447286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설명변수 </a:t>
            </a:r>
            <a:r>
              <a:rPr lang="en-US" altLang="ko-KR" sz="1600"/>
              <a:t>9</a:t>
            </a:r>
            <a:r>
              <a:rPr lang="ko-KR" altLang="en-US" sz="1600"/>
              <a:t>개를 사용하여 분류를 진행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80442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842</Words>
  <Application>Microsoft Office PowerPoint</Application>
  <PresentationFormat>와이드스크린</PresentationFormat>
  <Paragraphs>304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나눔스퀘어 Bold</vt:lpstr>
      <vt:lpstr>Arial</vt:lpstr>
      <vt:lpstr>나눔스퀘어</vt:lpstr>
      <vt:lpstr>맑은 고딕</vt:lpstr>
      <vt:lpstr>Cambria Math</vt:lpstr>
      <vt:lpstr>나눔스퀘어 ExtraBold</vt:lpstr>
      <vt:lpstr>나눔스퀘어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손동현</dc:creator>
  <cp:lastModifiedBy>Thon Donghyun</cp:lastModifiedBy>
  <cp:revision>193</cp:revision>
  <dcterms:created xsi:type="dcterms:W3CDTF">2022-07-11T12:00:15Z</dcterms:created>
  <dcterms:modified xsi:type="dcterms:W3CDTF">2023-04-24T09:36:08Z</dcterms:modified>
</cp:coreProperties>
</file>